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2" r:id="rId1"/>
  </p:sldMasterIdLst>
  <p:notesMasterIdLst>
    <p:notesMasterId r:id="rId11"/>
  </p:notesMasterIdLst>
  <p:sldIdLst>
    <p:sldId id="256" r:id="rId2"/>
    <p:sldId id="276" r:id="rId3"/>
    <p:sldId id="277" r:id="rId4"/>
    <p:sldId id="264" r:id="rId5"/>
    <p:sldId id="259" r:id="rId6"/>
    <p:sldId id="275" r:id="rId7"/>
    <p:sldId id="279" r:id="rId8"/>
    <p:sldId id="280"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p:restoredTop sz="81456"/>
  </p:normalViewPr>
  <p:slideViewPr>
    <p:cSldViewPr snapToGrid="0" snapToObjects="1">
      <p:cViewPr varScale="1">
        <p:scale>
          <a:sx n="102" d="100"/>
          <a:sy n="102" d="100"/>
        </p:scale>
        <p:origin x="11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B280FD-E4EB-8E45-AAC5-1D16BBBECA1F}" type="datetimeFigureOut">
              <a:rPr lang="en-US" smtClean="0"/>
              <a:t>9/23/20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B208B-CAAC-E849-BC7E-78C77F3D0A3A}" type="slidenum">
              <a:rPr lang="en-US" smtClean="0"/>
              <a:t>‹#›</a:t>
            </a:fld>
            <a:endParaRPr lang="en-US"/>
          </a:p>
        </p:txBody>
      </p:sp>
    </p:spTree>
    <p:extLst>
      <p:ext uri="{BB962C8B-B14F-4D97-AF65-F5344CB8AC3E}">
        <p14:creationId xmlns:p14="http://schemas.microsoft.com/office/powerpoint/2010/main" val="1905795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a:t>
            </a:r>
            <a:r>
              <a:rPr lang="zh-CN" altLang="en-US" baseline="0" dirty="0"/>
              <a:t> </a:t>
            </a:r>
            <a:r>
              <a:rPr lang="en-US" altLang="zh-CN" baseline="0" dirty="0"/>
              <a:t>everyone,</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introduce</a:t>
            </a:r>
            <a:r>
              <a:rPr lang="zh-CN" altLang="en-US" baseline="0" dirty="0"/>
              <a:t> </a:t>
            </a:r>
            <a:r>
              <a:rPr lang="en-US" altLang="zh-CN" baseline="0" dirty="0"/>
              <a:t>the</a:t>
            </a:r>
            <a:r>
              <a:rPr lang="zh-CN" altLang="en-US" baseline="0" dirty="0"/>
              <a:t> </a:t>
            </a:r>
            <a:r>
              <a:rPr lang="en-US" altLang="zh-CN" baseline="0" dirty="0"/>
              <a:t>details</a:t>
            </a:r>
            <a:r>
              <a:rPr lang="zh-CN" altLang="en-US" baseline="0" dirty="0"/>
              <a:t> </a:t>
            </a:r>
            <a:r>
              <a:rPr lang="en-US" altLang="zh-CN" baseline="0" dirty="0"/>
              <a:t>about</a:t>
            </a:r>
            <a:r>
              <a:rPr lang="zh-CN" altLang="en-US" baseline="0" dirty="0"/>
              <a:t> </a:t>
            </a:r>
            <a:r>
              <a:rPr lang="en-US" altLang="zh-CN" baseline="0" dirty="0"/>
              <a:t>the assignment</a:t>
            </a:r>
            <a:r>
              <a:rPr lang="zh-CN" altLang="en-US" baseline="0" dirty="0"/>
              <a:t> </a:t>
            </a:r>
            <a:r>
              <a:rPr lang="en-US" altLang="zh-CN" baseline="0" dirty="0"/>
              <a:t>one: Data processing and visualization</a:t>
            </a:r>
            <a:endParaRPr lang="en-US" dirty="0"/>
          </a:p>
        </p:txBody>
      </p:sp>
      <p:sp>
        <p:nvSpPr>
          <p:cNvPr id="4" name="Slide Number Placeholder 3"/>
          <p:cNvSpPr>
            <a:spLocks noGrp="1"/>
          </p:cNvSpPr>
          <p:nvPr>
            <p:ph type="sldNum" sz="quarter" idx="10"/>
          </p:nvPr>
        </p:nvSpPr>
        <p:spPr/>
        <p:txBody>
          <a:bodyPr/>
          <a:lstStyle/>
          <a:p>
            <a:fld id="{BCCB208B-CAAC-E849-BC7E-78C77F3D0A3A}" type="slidenum">
              <a:rPr lang="en-US" smtClean="0"/>
              <a:t>1</a:t>
            </a:fld>
            <a:endParaRPr lang="en-US"/>
          </a:p>
        </p:txBody>
      </p:sp>
    </p:spTree>
    <p:extLst>
      <p:ext uri="{BB962C8B-B14F-4D97-AF65-F5344CB8AC3E}">
        <p14:creationId xmlns:p14="http://schemas.microsoft.com/office/powerpoint/2010/main" val="988928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the</a:t>
            </a:r>
            <a:r>
              <a:rPr lang="zh-CN" altLang="en-US" dirty="0"/>
              <a:t> </a:t>
            </a:r>
            <a:r>
              <a:rPr lang="en-US" altLang="zh-CN" dirty="0"/>
              <a:t>background</a:t>
            </a:r>
            <a:r>
              <a:rPr lang="zh-CN" altLang="en-US" baseline="0" dirty="0"/>
              <a:t> </a:t>
            </a:r>
            <a:r>
              <a:rPr lang="en-US" altLang="zh-CN" baseline="0" dirty="0"/>
              <a:t>about</a:t>
            </a:r>
            <a:r>
              <a:rPr lang="zh-CN" altLang="en-US" baseline="0" dirty="0"/>
              <a:t> </a:t>
            </a:r>
            <a:r>
              <a:rPr lang="en-US" altLang="zh-CN" baseline="0" dirty="0"/>
              <a:t>this</a:t>
            </a:r>
            <a:r>
              <a:rPr lang="zh-CN" altLang="en-US" baseline="0" dirty="0"/>
              <a:t> </a:t>
            </a:r>
            <a:r>
              <a:rPr lang="en-US" altLang="zh-CN" baseline="0" dirty="0"/>
              <a:t>assignment</a:t>
            </a:r>
            <a:r>
              <a:rPr lang="zh-CN" altLang="en-US" baseline="0" dirty="0"/>
              <a:t> </a:t>
            </a:r>
            <a:r>
              <a:rPr lang="en-US" altLang="zh-CN" baseline="0" dirty="0"/>
              <a:t>is</a:t>
            </a:r>
            <a:r>
              <a:rPr lang="zh-CN" altLang="en-US" baseline="0" dirty="0"/>
              <a:t> </a:t>
            </a:r>
            <a:r>
              <a:rPr lang="en-US" altLang="zh-CN" baseline="0" dirty="0"/>
              <a:t>search</a:t>
            </a:r>
            <a:r>
              <a:rPr lang="zh-CN" altLang="en-US" baseline="0" dirty="0"/>
              <a:t> </a:t>
            </a:r>
            <a:r>
              <a:rPr lang="en-US" altLang="zh-CN" baseline="0" dirty="0"/>
              <a:t>engine.</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all</a:t>
            </a:r>
            <a:r>
              <a:rPr lang="zh-CN" altLang="en-US" baseline="0" dirty="0"/>
              <a:t> </a:t>
            </a:r>
            <a:r>
              <a:rPr lang="en-US" altLang="zh-CN" baseline="0" dirty="0"/>
              <a:t>know,</a:t>
            </a:r>
            <a:r>
              <a:rPr lang="zh-CN" altLang="en-US" baseline="0" dirty="0"/>
              <a:t> </a:t>
            </a:r>
            <a:r>
              <a:rPr lang="en-US" altLang="zh-CN" dirty="0"/>
              <a:t>Web search engines are </a:t>
            </a:r>
            <a:r>
              <a:rPr lang="en-US" altLang="zh-CN" baseline="0" dirty="0"/>
              <a:t>one of the most popular Internet applications</a:t>
            </a:r>
            <a:r>
              <a:rPr lang="zh-CN" altLang="en-US" baseline="0" dirty="0"/>
              <a:t> </a:t>
            </a:r>
            <a:r>
              <a:rPr lang="en-US" altLang="zh-CN" baseline="0" dirty="0"/>
              <a:t>and</a:t>
            </a:r>
            <a:r>
              <a:rPr lang="zh-CN" altLang="en-US" baseline="0" dirty="0"/>
              <a:t> </a:t>
            </a:r>
            <a:r>
              <a:rPr lang="en-US" altLang="zh-CN" baseline="0" dirty="0"/>
              <a:t>have</a:t>
            </a:r>
            <a:r>
              <a:rPr lang="zh-CN" altLang="en-US" baseline="0" dirty="0"/>
              <a:t> </a:t>
            </a:r>
            <a:r>
              <a:rPr lang="en-US" altLang="zh-CN" baseline="0" dirty="0"/>
              <a:t>become</a:t>
            </a:r>
            <a:r>
              <a:rPr lang="zh-CN" altLang="en-US" baseline="0" dirty="0"/>
              <a:t> </a:t>
            </a:r>
            <a:r>
              <a:rPr lang="en-US" altLang="zh-CN" baseline="0" dirty="0"/>
              <a:t>an</a:t>
            </a:r>
            <a:r>
              <a:rPr lang="zh-CN" altLang="en-US" baseline="0" dirty="0"/>
              <a:t> </a:t>
            </a:r>
            <a:r>
              <a:rPr lang="en-US" altLang="zh-CN" baseline="0" dirty="0"/>
              <a:t>indispensable</a:t>
            </a:r>
            <a:r>
              <a:rPr lang="zh-CN" altLang="en-US" baseline="0" dirty="0"/>
              <a:t> </a:t>
            </a:r>
            <a:r>
              <a:rPr lang="en-US" altLang="zh-CN" baseline="0" dirty="0"/>
              <a:t>part</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daily</a:t>
            </a:r>
            <a:r>
              <a:rPr lang="zh-CN" altLang="en-US" baseline="0" dirty="0"/>
              <a:t> </a:t>
            </a:r>
            <a:r>
              <a:rPr lang="en-US" altLang="zh-CN" baseline="0" dirty="0"/>
              <a:t>life. Like</a:t>
            </a:r>
            <a:r>
              <a:rPr lang="zh-CN" altLang="en-US" baseline="0" dirty="0"/>
              <a:t> </a:t>
            </a:r>
            <a:r>
              <a:rPr lang="en-US" altLang="zh-CN" baseline="0" dirty="0" err="1"/>
              <a:t>baidu</a:t>
            </a:r>
            <a:r>
              <a:rPr lang="zh-CN" altLang="en-US" baseline="0" dirty="0"/>
              <a:t> </a:t>
            </a:r>
            <a:r>
              <a:rPr lang="en-US" altLang="zh-CN" baseline="0" dirty="0"/>
              <a:t>and</a:t>
            </a:r>
            <a:r>
              <a:rPr lang="zh-CN" altLang="en-US" baseline="0" dirty="0"/>
              <a:t> </a:t>
            </a:r>
            <a:r>
              <a:rPr lang="en-US" altLang="zh-CN" baseline="0" dirty="0"/>
              <a:t>google.</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assignment,</a:t>
            </a:r>
            <a:r>
              <a:rPr lang="zh-CN" altLang="en-US" baseline="0" dirty="0"/>
              <a:t> </a:t>
            </a:r>
            <a:r>
              <a:rPr lang="en-US" altLang="zh-CN" baseline="0" dirty="0"/>
              <a:t>we</a:t>
            </a:r>
            <a:r>
              <a:rPr lang="zh-CN" altLang="en-US" baseline="0" dirty="0"/>
              <a:t> </a:t>
            </a:r>
            <a:r>
              <a:rPr lang="en-US" altLang="zh-CN" baseline="0" dirty="0"/>
              <a:t>will</a:t>
            </a:r>
            <a:r>
              <a:rPr lang="zh-CN" altLang="en-US" baseline="0" dirty="0"/>
              <a:t> </a:t>
            </a:r>
            <a:r>
              <a:rPr lang="en-US" altLang="zh-CN" baseline="0" dirty="0"/>
              <a:t>access</a:t>
            </a:r>
            <a:r>
              <a:rPr lang="zh-CN" altLang="en-US" baseline="0" dirty="0"/>
              <a:t> </a:t>
            </a:r>
            <a:r>
              <a:rPr lang="en-US" altLang="zh-CN" baseline="0" dirty="0"/>
              <a:t>the</a:t>
            </a:r>
            <a:r>
              <a:rPr lang="zh-CN" altLang="en-US" baseline="0" dirty="0"/>
              <a:t> </a:t>
            </a:r>
            <a:r>
              <a:rPr lang="en-US" altLang="zh-CN" baseline="0" dirty="0"/>
              <a:t>real</a:t>
            </a:r>
            <a:r>
              <a:rPr lang="zh-CN" altLang="en-US" baseline="0" dirty="0"/>
              <a:t> </a:t>
            </a:r>
            <a:r>
              <a:rPr lang="en-US" altLang="zh-CN" baseline="0" dirty="0"/>
              <a:t>data</a:t>
            </a:r>
            <a:r>
              <a:rPr lang="zh-CN" altLang="en-US" baseline="0" dirty="0"/>
              <a:t> </a:t>
            </a:r>
            <a:r>
              <a:rPr lang="en-US" altLang="zh-CN" baseline="0" dirty="0"/>
              <a:t>from</a:t>
            </a:r>
            <a:r>
              <a:rPr lang="zh-CN" altLang="en-US" baseline="0" dirty="0"/>
              <a:t> </a:t>
            </a:r>
            <a:r>
              <a:rPr lang="en-US" altLang="zh-CN" baseline="0" dirty="0"/>
              <a:t>a</a:t>
            </a:r>
            <a:r>
              <a:rPr lang="zh-CN" altLang="en-US" baseline="0" dirty="0"/>
              <a:t> </a:t>
            </a:r>
            <a:r>
              <a:rPr lang="en-US" altLang="zh-CN" baseline="0" dirty="0"/>
              <a:t>top</a:t>
            </a:r>
            <a:r>
              <a:rPr lang="zh-CN" altLang="en-US" baseline="0" dirty="0"/>
              <a:t> </a:t>
            </a:r>
            <a:r>
              <a:rPr lang="en-US" altLang="zh-CN" baseline="0" dirty="0"/>
              <a:t>search</a:t>
            </a:r>
            <a:r>
              <a:rPr lang="zh-CN" altLang="en-US" baseline="0" dirty="0"/>
              <a:t> </a:t>
            </a:r>
            <a:r>
              <a:rPr lang="en-US" altLang="zh-CN" baseline="0" dirty="0"/>
              <a:t>engine</a:t>
            </a:r>
            <a:endParaRPr kumimoji="1" lang="zh-CN" altLang="en-US" dirty="0"/>
          </a:p>
        </p:txBody>
      </p:sp>
      <p:sp>
        <p:nvSpPr>
          <p:cNvPr id="4" name="幻灯片编号占位符 3"/>
          <p:cNvSpPr>
            <a:spLocks noGrp="1"/>
          </p:cNvSpPr>
          <p:nvPr>
            <p:ph type="sldNum" sz="quarter" idx="10"/>
          </p:nvPr>
        </p:nvSpPr>
        <p:spPr/>
        <p:txBody>
          <a:bodyPr/>
          <a:lstStyle/>
          <a:p>
            <a:fld id="{BCCB208B-CAAC-E849-BC7E-78C77F3D0A3A}" type="slidenum">
              <a:rPr lang="en-US" smtClean="0"/>
              <a:t>2</a:t>
            </a:fld>
            <a:endParaRPr lang="en-US"/>
          </a:p>
        </p:txBody>
      </p:sp>
    </p:spTree>
    <p:extLst>
      <p:ext uri="{BB962C8B-B14F-4D97-AF65-F5344CB8AC3E}">
        <p14:creationId xmlns:p14="http://schemas.microsoft.com/office/powerpoint/2010/main" val="49514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a:t>
            </a:r>
            <a:r>
              <a:rPr lang="zh-CN" altLang="en-US" baseline="0" dirty="0"/>
              <a:t> </a:t>
            </a:r>
            <a:r>
              <a:rPr lang="en-US" altLang="zh-CN" baseline="0" dirty="0"/>
              <a:t>general, </a:t>
            </a:r>
            <a:r>
              <a:rPr lang="en-US" altLang="zh-CN" sz="1200" kern="1200" baseline="0" dirty="0">
                <a:solidFill>
                  <a:schemeClr val="tx1"/>
                </a:solidFill>
                <a:effectLst/>
                <a:latin typeface="+mn-lt"/>
                <a:ea typeface="+mn-ea"/>
                <a:cs typeface="+mn-cs"/>
              </a:rPr>
              <a:t>o</a:t>
            </a:r>
            <a:r>
              <a:rPr lang="en-US" altLang="zh-CN" sz="1200" kern="1200" dirty="0">
                <a:solidFill>
                  <a:schemeClr val="tx1"/>
                </a:solidFill>
                <a:effectLst/>
                <a:latin typeface="+mn-lt"/>
                <a:ea typeface="+mn-ea"/>
                <a:cs typeface="+mn-cs"/>
              </a:rPr>
              <a:t>nce you submit a query to a search engine, the search engine will log some related attributes regarding this query,  such as a row in this table</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Here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present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first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five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assignment.</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Timestamp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records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query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submitted.</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Images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number of images embedded in the result page.</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UA is </a:t>
            </a:r>
            <a:r>
              <a:rPr lang="en-US" altLang="zh-CN" sz="1200" kern="1200" dirty="0">
                <a:solidFill>
                  <a:schemeClr val="tx1"/>
                </a:solidFill>
                <a:effectLst/>
                <a:latin typeface="+mn-lt"/>
                <a:ea typeface="+mn-ea"/>
                <a:cs typeface="+mn-cs"/>
              </a:rPr>
              <a:t>the type of browser from which the query is submitted. </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Ad records </a:t>
            </a:r>
            <a:r>
              <a:rPr lang="en-US" altLang="zh-CN" sz="1200" kern="1200" dirty="0">
                <a:solidFill>
                  <a:schemeClr val="tx1"/>
                </a:solidFill>
                <a:effectLst/>
                <a:latin typeface="+mn-lt"/>
                <a:ea typeface="+mn-ea"/>
                <a:cs typeface="+mn-cs"/>
              </a:rPr>
              <a:t>whether the result page contains ads or not, </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last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column</a:t>
            </a:r>
            <a:r>
              <a:rPr lang="zh-CN" altLang="en-US" sz="1200" kern="1200" baseline="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SRT is </a:t>
            </a:r>
            <a:r>
              <a:rPr lang="en-US" altLang="zh-CN" baseline="0" dirty="0"/>
              <a:t>the time between you submit your search query and</a:t>
            </a:r>
            <a:r>
              <a:rPr lang="zh-CN" altLang="en-US" baseline="0" dirty="0"/>
              <a:t> </a:t>
            </a:r>
            <a:r>
              <a:rPr lang="en-US" altLang="zh-CN" baseline="0" dirty="0"/>
              <a:t>the result page is rendered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which is the sum of the above four SRT components.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endParaRPr lang="en-US" altLang="zh-CN"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BCCB208B-CAAC-E849-BC7E-78C77F3D0A3A}" type="slidenum">
              <a:rPr lang="en-US" smtClean="0"/>
              <a:t>3</a:t>
            </a:fld>
            <a:endParaRPr lang="en-US"/>
          </a:p>
        </p:txBody>
      </p:sp>
    </p:spTree>
    <p:extLst>
      <p:ext uri="{BB962C8B-B14F-4D97-AF65-F5344CB8AC3E}">
        <p14:creationId xmlns:p14="http://schemas.microsoft.com/office/powerpoint/2010/main" val="2011305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assignment,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baseline="0" dirty="0"/>
              <a:t> </a:t>
            </a:r>
            <a:r>
              <a:rPr lang="en-US" altLang="zh-CN" baseline="0" dirty="0"/>
              <a:t>will</a:t>
            </a:r>
            <a:r>
              <a:rPr lang="zh-CN" altLang="en-US" baseline="0" dirty="0"/>
              <a:t> </a:t>
            </a:r>
            <a:r>
              <a:rPr lang="en-US" altLang="zh-CN" baseline="0" dirty="0"/>
              <a:t>use</a:t>
            </a:r>
            <a:r>
              <a:rPr lang="zh-CN" altLang="en-US" baseline="0" dirty="0"/>
              <a:t> </a:t>
            </a:r>
            <a:r>
              <a:rPr lang="en-US" altLang="zh-CN" baseline="0" dirty="0"/>
              <a:t>the</a:t>
            </a:r>
            <a:r>
              <a:rPr lang="zh-CN" altLang="en-US" baseline="0" dirty="0"/>
              <a:t> </a:t>
            </a:r>
            <a:r>
              <a:rPr lang="en-US" altLang="zh-CN" baseline="0" dirty="0"/>
              <a:t>two</a:t>
            </a:r>
            <a:r>
              <a:rPr lang="zh-CN" altLang="en-US" baseline="0" dirty="0"/>
              <a:t> </a:t>
            </a:r>
            <a:r>
              <a:rPr lang="en-US" altLang="zh-CN" baseline="0" dirty="0"/>
              <a:t>weeks</a:t>
            </a:r>
            <a:r>
              <a:rPr lang="zh-CN" altLang="en-US" baseline="0" dirty="0"/>
              <a:t> </a:t>
            </a:r>
            <a:r>
              <a:rPr lang="en-US" altLang="zh-CN" baseline="0" dirty="0"/>
              <a:t>of</a:t>
            </a:r>
            <a:r>
              <a:rPr lang="zh-CN" altLang="en-US" baseline="0" dirty="0"/>
              <a:t> </a:t>
            </a:r>
            <a:r>
              <a:rPr lang="en-US" altLang="zh-CN" baseline="0" dirty="0"/>
              <a:t>search</a:t>
            </a:r>
            <a:r>
              <a:rPr lang="zh-CN" altLang="en-US" baseline="0" dirty="0"/>
              <a:t> </a:t>
            </a:r>
            <a:r>
              <a:rPr lang="en-US" altLang="zh-CN" baseline="0" dirty="0"/>
              <a:t>logs</a:t>
            </a:r>
            <a:r>
              <a:rPr lang="zh-CN" altLang="en-US" baseline="0" dirty="0"/>
              <a:t> </a:t>
            </a:r>
            <a:r>
              <a:rPr lang="en-US" altLang="zh-CN" baseline="0" dirty="0"/>
              <a:t>for </a:t>
            </a:r>
            <a:r>
              <a:rPr lang="en-US" altLang="zh-CN" sz="1200" kern="1200" dirty="0">
                <a:solidFill>
                  <a:schemeClr val="tx1"/>
                </a:solidFill>
                <a:effectLst/>
                <a:latin typeface="+mn-lt"/>
                <a:ea typeface="+mn-ea"/>
                <a:cs typeface="+mn-cs"/>
              </a:rPr>
              <a:t>basic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statistics,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baseline="0" dirty="0"/>
              <a:t>counting</a:t>
            </a:r>
            <a:r>
              <a:rPr lang="zh-CN" altLang="en-US" baseline="0" dirty="0"/>
              <a:t> </a:t>
            </a:r>
            <a:r>
              <a:rPr lang="en-US" altLang="zh-CN" baseline="0" dirty="0"/>
              <a:t>data</a:t>
            </a:r>
            <a:r>
              <a:rPr lang="zh-CN" altLang="en-US" baseline="0" dirty="0"/>
              <a:t> </a:t>
            </a:r>
            <a:r>
              <a:rPr lang="en-US" altLang="zh-CN" baseline="0" dirty="0"/>
              <a:t>in</a:t>
            </a:r>
            <a:r>
              <a:rPr lang="zh-CN" altLang="en-US" baseline="0" dirty="0"/>
              <a:t> </a:t>
            </a:r>
            <a:r>
              <a:rPr lang="en-US" altLang="zh-CN" baseline="0" dirty="0"/>
              <a:t>different</a:t>
            </a:r>
            <a:r>
              <a:rPr lang="zh-CN" altLang="en-US" baseline="0" dirty="0"/>
              <a:t> </a:t>
            </a:r>
            <a:r>
              <a:rPr lang="en-US" altLang="zh-CN" baseline="0" dirty="0"/>
              <a:t>ways,</a:t>
            </a:r>
            <a:r>
              <a:rPr lang="zh-CN" altLang="en-US" baseline="0" dirty="0"/>
              <a:t> </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visualization,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for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example,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plot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line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chart,</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cdf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chart</a:t>
            </a:r>
            <a:r>
              <a:rPr lang="en-US" altLang="zh-CN" sz="1200" kern="120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CB208B-CAAC-E849-BC7E-78C77F3D0A3A}" type="slidenum">
              <a:rPr lang="en-US" smtClean="0"/>
              <a:t>4</a:t>
            </a:fld>
            <a:endParaRPr lang="en-US"/>
          </a:p>
        </p:txBody>
      </p:sp>
    </p:spTree>
    <p:extLst>
      <p:ext uri="{BB962C8B-B14F-4D97-AF65-F5344CB8AC3E}">
        <p14:creationId xmlns:p14="http://schemas.microsoft.com/office/powerpoint/2010/main" val="32115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detail,,</a:t>
            </a:r>
            <a:r>
              <a:rPr lang="zh-CN" altLang="en-US" dirty="0"/>
              <a:t> </a:t>
            </a:r>
            <a:r>
              <a:rPr lang="en-US" altLang="zh-CN" sz="1200" kern="1200" dirty="0">
                <a:solidFill>
                  <a:schemeClr val="tx1"/>
                </a:solidFill>
                <a:effectLst/>
                <a:latin typeface="+mn-lt"/>
                <a:ea typeface="+mn-ea"/>
                <a:cs typeface="+mn-cs"/>
              </a:rPr>
              <a:t>you need to do these</a:t>
            </a:r>
            <a:r>
              <a:rPr lang="zh-CN" altLang="en-US"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jobs </a:t>
            </a:r>
            <a:r>
              <a:rPr lang="en-US" altLang="zh-CN" dirty="0"/>
              <a:t>in</a:t>
            </a:r>
            <a:r>
              <a:rPr lang="zh-CN" altLang="en-US" dirty="0"/>
              <a:t> </a:t>
            </a:r>
            <a:r>
              <a:rPr lang="en-US" altLang="zh-CN" dirty="0"/>
              <a:t>this</a:t>
            </a:r>
            <a:r>
              <a:rPr lang="zh-CN" altLang="en-US" dirty="0"/>
              <a:t> </a:t>
            </a:r>
            <a:r>
              <a:rPr lang="en-US" altLang="zh-CN" dirty="0"/>
              <a:t>assignment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 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job</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1,</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timestamp</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column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SRT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column 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average SRT of every 10 minutes</a:t>
            </a:r>
            <a:r>
              <a:rPr lang="zh-CN" altLang="en-US" sz="1200" kern="1200" baseline="0" dirty="0">
                <a:solidFill>
                  <a:schemeClr val="tx1"/>
                </a:solidFill>
                <a:effectLst/>
                <a:latin typeface="+mn-lt"/>
                <a:ea typeface="+mn-ea"/>
                <a:cs typeface="+mn-cs"/>
              </a:rPr>
              <a:t>。</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And then, you need to plot line chart, stacked area chart and </a:t>
            </a:r>
            <a:r>
              <a:rPr lang="en-US" altLang="zh-CN" sz="1200" kern="1200" baseline="0" dirty="0" err="1">
                <a:solidFill>
                  <a:schemeClr val="tx1"/>
                </a:solidFill>
                <a:effectLst/>
                <a:latin typeface="+mn-lt"/>
                <a:ea typeface="+mn-ea"/>
                <a:cs typeface="+mn-cs"/>
              </a:rPr>
              <a:t>cdf</a:t>
            </a:r>
            <a:r>
              <a:rPr lang="en-US" altLang="zh-CN" sz="1200" kern="1200" baseline="0" dirty="0">
                <a:solidFill>
                  <a:schemeClr val="tx1"/>
                </a:solidFill>
                <a:effectLst/>
                <a:latin typeface="+mn-lt"/>
                <a:ea typeface="+mn-ea"/>
                <a:cs typeface="+mn-cs"/>
              </a:rPr>
              <a:t> chart to describe the SRT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In 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last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two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jobs,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answer your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interesting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insights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about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when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finish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assignment 1</a:t>
            </a:r>
            <a:endParaRPr lang="zh-CN" altLang="en-US" dirty="0"/>
          </a:p>
        </p:txBody>
      </p:sp>
      <p:sp>
        <p:nvSpPr>
          <p:cNvPr id="4" name="Slide Number Placeholder 3"/>
          <p:cNvSpPr>
            <a:spLocks noGrp="1"/>
          </p:cNvSpPr>
          <p:nvPr>
            <p:ph type="sldNum" sz="quarter" idx="10"/>
          </p:nvPr>
        </p:nvSpPr>
        <p:spPr/>
        <p:txBody>
          <a:bodyPr/>
          <a:lstStyle/>
          <a:p>
            <a:fld id="{BCCB208B-CAAC-E849-BC7E-78C77F3D0A3A}" type="slidenum">
              <a:rPr lang="en-US" smtClean="0"/>
              <a:t>5</a:t>
            </a:fld>
            <a:endParaRPr lang="en-US"/>
          </a:p>
        </p:txBody>
      </p:sp>
    </p:spTree>
    <p:extLst>
      <p:ext uri="{BB962C8B-B14F-4D97-AF65-F5344CB8AC3E}">
        <p14:creationId xmlns:p14="http://schemas.microsoft.com/office/powerpoint/2010/main" val="750465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These</a:t>
            </a:r>
            <a:r>
              <a:rPr kumimoji="1" lang="zh-CN" altLang="en-US" dirty="0"/>
              <a:t> </a:t>
            </a:r>
            <a:r>
              <a:rPr kumimoji="1" lang="en-US" altLang="zh-CN" dirty="0"/>
              <a:t>are</a:t>
            </a:r>
            <a:r>
              <a:rPr kumimoji="1" lang="zh-CN" altLang="en-US" dirty="0"/>
              <a:t> </a:t>
            </a:r>
            <a:r>
              <a:rPr kumimoji="1" lang="en-US" altLang="zh-CN" dirty="0"/>
              <a:t>some</a:t>
            </a:r>
            <a:r>
              <a:rPr kumimoji="1" lang="zh-CN" altLang="en-US" dirty="0"/>
              <a:t> </a:t>
            </a:r>
            <a:r>
              <a:rPr kumimoji="1" lang="en-US" altLang="zh-CN" dirty="0"/>
              <a:t>examples</a:t>
            </a:r>
            <a:r>
              <a:rPr kumimoji="1" lang="zh-CN" altLang="en-US" dirty="0"/>
              <a:t> </a:t>
            </a:r>
            <a:r>
              <a:rPr kumimoji="1" lang="en-US" altLang="zh-CN" dirty="0"/>
              <a:t>of</a:t>
            </a:r>
            <a:r>
              <a:rPr kumimoji="1" lang="zh-CN" altLang="en-US" baseline="0" dirty="0"/>
              <a:t> </a:t>
            </a:r>
            <a:r>
              <a:rPr kumimoji="1" lang="en-US" altLang="zh-CN" baseline="0" dirty="0"/>
              <a:t>figures</a:t>
            </a:r>
            <a:r>
              <a:rPr kumimoji="1" lang="zh-CN" altLang="en-US" baseline="0" dirty="0"/>
              <a:t> </a:t>
            </a:r>
            <a:r>
              <a:rPr kumimoji="1" lang="en-US" altLang="zh-CN" baseline="0" dirty="0"/>
              <a:t>you</a:t>
            </a:r>
            <a:r>
              <a:rPr kumimoji="1" lang="zh-CN" altLang="en-US" baseline="0" dirty="0"/>
              <a:t> </a:t>
            </a:r>
            <a:r>
              <a:rPr kumimoji="1" lang="en-US" altLang="zh-CN" baseline="0" dirty="0"/>
              <a:t>need</a:t>
            </a:r>
            <a:r>
              <a:rPr kumimoji="1" lang="zh-CN" altLang="en-US" baseline="0" dirty="0"/>
              <a:t> </a:t>
            </a:r>
            <a:r>
              <a:rPr kumimoji="1" lang="en-US" altLang="zh-CN" baseline="0" dirty="0"/>
              <a:t>to</a:t>
            </a:r>
            <a:r>
              <a:rPr kumimoji="1" lang="zh-CN" altLang="en-US" baseline="0" dirty="0"/>
              <a:t> </a:t>
            </a:r>
            <a:r>
              <a:rPr kumimoji="1" lang="en-US" altLang="zh-CN" baseline="0" dirty="0"/>
              <a:t>plot.</a:t>
            </a:r>
            <a:r>
              <a:rPr kumimoji="1" lang="zh-CN" altLang="en-US" baseline="0" dirty="0"/>
              <a:t> </a:t>
            </a:r>
            <a:r>
              <a:rPr kumimoji="1" lang="en-US" altLang="zh-CN" baseline="0" dirty="0"/>
              <a:t>which</a:t>
            </a:r>
            <a:r>
              <a:rPr kumimoji="1" lang="zh-CN" altLang="en-US" baseline="0" dirty="0"/>
              <a:t> </a:t>
            </a:r>
            <a:r>
              <a:rPr kumimoji="1" lang="en-US" altLang="zh-CN" baseline="0" dirty="0"/>
              <a:t>are</a:t>
            </a:r>
            <a:r>
              <a:rPr kumimoji="1" lang="zh-CN" altLang="en-US" baseline="0" dirty="0"/>
              <a:t> </a:t>
            </a:r>
            <a:r>
              <a:rPr kumimoji="1" lang="en-US" altLang="zh-CN" baseline="0" dirty="0"/>
              <a:t>plotted</a:t>
            </a:r>
            <a:r>
              <a:rPr kumimoji="1" lang="zh-CN" altLang="en-US" baseline="0" dirty="0"/>
              <a:t> </a:t>
            </a:r>
            <a:r>
              <a:rPr kumimoji="1" lang="en-US" altLang="zh-CN" baseline="0" dirty="0"/>
              <a:t>by</a:t>
            </a:r>
            <a:r>
              <a:rPr kumimoji="1" lang="zh-CN" altLang="en-US" baseline="0" dirty="0"/>
              <a:t> </a:t>
            </a:r>
            <a:r>
              <a:rPr kumimoji="1" lang="en-US" altLang="zh-CN" baseline="0" dirty="0"/>
              <a:t>power</a:t>
            </a:r>
            <a:r>
              <a:rPr kumimoji="1" lang="zh-CN" altLang="en-US" baseline="0" dirty="0"/>
              <a:t> </a:t>
            </a:r>
            <a:r>
              <a:rPr kumimoji="1" lang="en-US" altLang="zh-CN" baseline="0" dirty="0"/>
              <a:t>BI</a:t>
            </a:r>
            <a:endParaRPr kumimoji="1" lang="zh-CN" altLang="en-US" dirty="0"/>
          </a:p>
        </p:txBody>
      </p:sp>
      <p:sp>
        <p:nvSpPr>
          <p:cNvPr id="4" name="幻灯片编号占位符 3"/>
          <p:cNvSpPr>
            <a:spLocks noGrp="1"/>
          </p:cNvSpPr>
          <p:nvPr>
            <p:ph type="sldNum" sz="quarter" idx="10"/>
          </p:nvPr>
        </p:nvSpPr>
        <p:spPr/>
        <p:txBody>
          <a:bodyPr/>
          <a:lstStyle/>
          <a:p>
            <a:fld id="{BCCB208B-CAAC-E849-BC7E-78C77F3D0A3A}" type="slidenum">
              <a:rPr lang="en-US" smtClean="0"/>
              <a:t>6</a:t>
            </a:fld>
            <a:endParaRPr lang="en-US"/>
          </a:p>
        </p:txBody>
      </p:sp>
    </p:spTree>
    <p:extLst>
      <p:ext uri="{BB962C8B-B14F-4D97-AF65-F5344CB8AC3E}">
        <p14:creationId xmlns:p14="http://schemas.microsoft.com/office/powerpoint/2010/main" val="10868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If</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are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good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coding,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use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python with matplotlib,</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matlab</a:t>
            </a:r>
            <a:r>
              <a:rPr lang="en-US" altLang="zh-CN" sz="1200" kern="1200" baseline="0" dirty="0">
                <a:solidFill>
                  <a:schemeClr val="tx1"/>
                </a:solidFill>
                <a:effectLst/>
                <a:latin typeface="+mn-lt"/>
                <a:ea typeface="+mn-ea"/>
                <a:cs typeface="+mn-cs"/>
              </a:rPr>
              <a:t>.</a:t>
            </a:r>
            <a:r>
              <a:rPr lang="zh-CN" altLang="en-US" sz="1200" kern="1200" baseline="0" dirty="0">
                <a:solidFill>
                  <a:schemeClr val="tx1"/>
                </a:solidFill>
                <a:effectLst/>
                <a:latin typeface="+mn-lt"/>
                <a:ea typeface="+mn-ea"/>
                <a:cs typeface="+mn-cs"/>
              </a:rPr>
              <a:t> </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You</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can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also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try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some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intelligent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analysis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tools,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like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power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BI,</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tableau</a:t>
            </a:r>
          </a:p>
          <a:p>
            <a:endParaRPr kumimoji="1" lang="zh-CN" altLang="en-US" dirty="0"/>
          </a:p>
        </p:txBody>
      </p:sp>
      <p:sp>
        <p:nvSpPr>
          <p:cNvPr id="4" name="幻灯片编号占位符 3"/>
          <p:cNvSpPr>
            <a:spLocks noGrp="1"/>
          </p:cNvSpPr>
          <p:nvPr>
            <p:ph type="sldNum" sz="quarter" idx="10"/>
          </p:nvPr>
        </p:nvSpPr>
        <p:spPr/>
        <p:txBody>
          <a:bodyPr/>
          <a:lstStyle/>
          <a:p>
            <a:fld id="{BCCB208B-CAAC-E849-BC7E-78C77F3D0A3A}" type="slidenum">
              <a:rPr lang="en-US" smtClean="0"/>
              <a:t>7</a:t>
            </a:fld>
            <a:endParaRPr lang="en-US"/>
          </a:p>
        </p:txBody>
      </p:sp>
    </p:spTree>
    <p:extLst>
      <p:ext uri="{BB962C8B-B14F-4D97-AF65-F5344CB8AC3E}">
        <p14:creationId xmlns:p14="http://schemas.microsoft.com/office/powerpoint/2010/main" val="8841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about</a:t>
            </a:r>
            <a:r>
              <a:rPr kumimoji="1" lang="zh-CN" altLang="en-US" dirty="0"/>
              <a:t> </a:t>
            </a:r>
            <a:r>
              <a:rPr kumimoji="1" lang="en-US" altLang="zh-CN" dirty="0"/>
              <a:t>the</a:t>
            </a:r>
            <a:r>
              <a:rPr kumimoji="1" lang="zh-CN" altLang="en-US" dirty="0"/>
              <a:t> </a:t>
            </a:r>
            <a:r>
              <a:rPr kumimoji="1" lang="en-US" altLang="zh-CN" dirty="0"/>
              <a:t>requirements: An assignment report is required for submission, in which you describe the result of all the jobs in detail. For example, some jobs require you to plot a figure, </a:t>
            </a:r>
            <a:r>
              <a:rPr lang="en-US" altLang="zh-CN" sz="800" kern="1200" dirty="0">
                <a:solidFill>
                  <a:schemeClr val="tx1"/>
                </a:solidFill>
                <a:latin typeface="+mn-lt"/>
                <a:ea typeface="+mn-ea"/>
                <a:cs typeface="+mn-cs"/>
              </a:rPr>
              <a:t>then you have to put the figure into the report; some give you questions, then answer them. </a:t>
            </a:r>
            <a:endParaRPr kumimoji="1" lang="zh-CN" altLang="en-US" dirty="0"/>
          </a:p>
        </p:txBody>
      </p:sp>
      <p:sp>
        <p:nvSpPr>
          <p:cNvPr id="4" name="幻灯片编号占位符 3"/>
          <p:cNvSpPr>
            <a:spLocks noGrp="1"/>
          </p:cNvSpPr>
          <p:nvPr>
            <p:ph type="sldNum" sz="quarter" idx="10"/>
          </p:nvPr>
        </p:nvSpPr>
        <p:spPr/>
        <p:txBody>
          <a:bodyPr/>
          <a:lstStyle/>
          <a:p>
            <a:fld id="{BCCB208B-CAAC-E849-BC7E-78C77F3D0A3A}" type="slidenum">
              <a:rPr lang="en-US" smtClean="0"/>
              <a:t>8</a:t>
            </a:fld>
            <a:endParaRPr lang="en-US"/>
          </a:p>
        </p:txBody>
      </p:sp>
    </p:spTree>
    <p:extLst>
      <p:ext uri="{BB962C8B-B14F-4D97-AF65-F5344CB8AC3E}">
        <p14:creationId xmlns:p14="http://schemas.microsoft.com/office/powerpoint/2010/main" val="49373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If you have any questions, or if you have</a:t>
            </a:r>
            <a:r>
              <a:rPr lang="zh-CN" altLang="en-US" baseline="0" dirty="0"/>
              <a:t> </a:t>
            </a:r>
            <a:r>
              <a:rPr lang="en-US" altLang="zh-CN" baseline="0" dirty="0"/>
              <a:t>technical difficulties</a:t>
            </a:r>
            <a:r>
              <a:rPr lang="zh-CN" altLang="en-US" baseline="0" dirty="0"/>
              <a:t> </a:t>
            </a:r>
            <a:r>
              <a:rPr lang="en-US" altLang="zh-CN" baseline="0" dirty="0"/>
              <a:t>about</a:t>
            </a:r>
            <a:r>
              <a:rPr lang="zh-CN" altLang="en-US" baseline="0" dirty="0"/>
              <a:t> </a:t>
            </a:r>
            <a:r>
              <a:rPr lang="en-US" altLang="zh-CN" baseline="0" dirty="0"/>
              <a:t>the</a:t>
            </a:r>
            <a:r>
              <a:rPr lang="zh-CN" altLang="en-US" baseline="0" dirty="0"/>
              <a:t> </a:t>
            </a:r>
            <a:r>
              <a:rPr lang="en-US" altLang="zh-CN" baseline="0" dirty="0"/>
              <a:t>assignment,</a:t>
            </a:r>
            <a:r>
              <a:rPr lang="zh-CN" altLang="en-US" baseline="0" dirty="0"/>
              <a:t> </a:t>
            </a:r>
            <a:r>
              <a:rPr lang="en-US" altLang="zh-CN" baseline="0" dirty="0"/>
              <a:t>please</a:t>
            </a:r>
            <a:r>
              <a:rPr lang="zh-CN" altLang="en-US" baseline="0" dirty="0"/>
              <a:t> </a:t>
            </a:r>
            <a:r>
              <a:rPr lang="en-US" altLang="zh-CN" baseline="0" dirty="0"/>
              <a:t>feel</a:t>
            </a:r>
            <a:r>
              <a:rPr lang="zh-CN" altLang="en-US" baseline="0" dirty="0"/>
              <a:t> </a:t>
            </a:r>
            <a:r>
              <a:rPr lang="en-US" altLang="zh-CN" baseline="0" dirty="0"/>
              <a:t>free</a:t>
            </a:r>
            <a:r>
              <a:rPr lang="zh-CN" altLang="en-US" baseline="0" dirty="0"/>
              <a:t> </a:t>
            </a:r>
            <a:r>
              <a:rPr lang="en-US" altLang="zh-CN" baseline="0" dirty="0"/>
              <a:t>to</a:t>
            </a:r>
            <a:r>
              <a:rPr lang="zh-CN" altLang="en-US" baseline="0" dirty="0"/>
              <a:t> </a:t>
            </a:r>
            <a:r>
              <a:rPr lang="en-US" altLang="zh-CN" baseline="0" dirty="0"/>
              <a:t>have discussion in </a:t>
            </a:r>
            <a:r>
              <a:rPr lang="en-US" altLang="zh-CN" baseline="0" dirty="0" err="1"/>
              <a:t>wechat</a:t>
            </a:r>
            <a:r>
              <a:rPr lang="en-US" altLang="zh-CN" baseline="0" dirty="0"/>
              <a:t> group. </a:t>
            </a:r>
          </a:p>
          <a:p>
            <a:r>
              <a:rPr lang="en-US" altLang="zh-CN" baseline="0" dirty="0"/>
              <a:t>And</a:t>
            </a:r>
            <a:r>
              <a:rPr lang="zh-CN" altLang="en-US" baseline="0" dirty="0"/>
              <a:t> </a:t>
            </a:r>
            <a:r>
              <a:rPr lang="en-US" altLang="zh-CN" baseline="0" dirty="0"/>
              <a:t>you</a:t>
            </a:r>
            <a:r>
              <a:rPr lang="zh-CN" altLang="en-US" baseline="0" dirty="0"/>
              <a:t> </a:t>
            </a:r>
            <a:r>
              <a:rPr lang="en-US" altLang="zh-CN" baseline="0" dirty="0"/>
              <a:t>can</a:t>
            </a:r>
            <a:r>
              <a:rPr lang="zh-CN" altLang="en-US" baseline="0" dirty="0"/>
              <a:t> </a:t>
            </a:r>
            <a:r>
              <a:rPr lang="en-US" altLang="zh-CN" baseline="0" dirty="0"/>
              <a:t>download</a:t>
            </a:r>
            <a:r>
              <a:rPr lang="zh-CN" altLang="en-US" baseline="0" dirty="0"/>
              <a:t> </a:t>
            </a:r>
            <a:r>
              <a:rPr lang="en-US" altLang="zh-CN" baseline="0" dirty="0"/>
              <a:t>the</a:t>
            </a:r>
            <a:r>
              <a:rPr lang="zh-CN" altLang="en-US" baseline="0" dirty="0"/>
              <a:t> </a:t>
            </a:r>
            <a:r>
              <a:rPr lang="en-US" altLang="zh-CN" baseline="0" dirty="0"/>
              <a:t>assignment</a:t>
            </a:r>
            <a:r>
              <a:rPr lang="zh-CN" altLang="en-US" baseline="0" dirty="0"/>
              <a:t> </a:t>
            </a:r>
            <a:r>
              <a:rPr lang="en-US" altLang="zh-CN" baseline="0" dirty="0"/>
              <a:t>data</a:t>
            </a:r>
            <a:r>
              <a:rPr lang="zh-CN" altLang="en-US" baseline="0" dirty="0"/>
              <a:t> </a:t>
            </a:r>
            <a:r>
              <a:rPr lang="en-US" altLang="zh-CN" baseline="0" dirty="0"/>
              <a:t>from</a:t>
            </a:r>
            <a:r>
              <a:rPr lang="zh-CN" altLang="en-US" baseline="0" dirty="0"/>
              <a:t> </a:t>
            </a:r>
            <a:r>
              <a:rPr lang="en-US" altLang="zh-CN" baseline="0" dirty="0" err="1"/>
              <a:t>dropbox</a:t>
            </a:r>
            <a:r>
              <a:rPr lang="en-US" altLang="zh-CN" baseline="0" dirty="0"/>
              <a:t>,</a:t>
            </a:r>
            <a:r>
              <a:rPr lang="zh-CN" altLang="en-US" baseline="0" dirty="0"/>
              <a:t>  </a:t>
            </a:r>
            <a:r>
              <a:rPr lang="en-US" altLang="zh-CN" baseline="0" dirty="0"/>
              <a:t>That’s</a:t>
            </a:r>
            <a:r>
              <a:rPr lang="zh-CN" altLang="en-US" baseline="0" dirty="0"/>
              <a:t> </a:t>
            </a:r>
            <a:r>
              <a:rPr lang="en-US" altLang="zh-CN" baseline="0" dirty="0"/>
              <a:t>all,</a:t>
            </a:r>
            <a:r>
              <a:rPr lang="zh-CN" altLang="en-US" baseline="0" dirty="0"/>
              <a:t>  </a:t>
            </a:r>
            <a:r>
              <a:rPr lang="en-US" altLang="zh-CN" baseline="0" dirty="0"/>
              <a:t>Thank</a:t>
            </a:r>
            <a:r>
              <a:rPr lang="zh-CN" altLang="en-US" baseline="0" dirty="0"/>
              <a:t> </a:t>
            </a:r>
            <a:r>
              <a:rPr lang="en-US" altLang="zh-CN" baseline="0" dirty="0"/>
              <a:t>you!</a:t>
            </a:r>
            <a:endParaRPr lang="en-US" dirty="0"/>
          </a:p>
        </p:txBody>
      </p:sp>
      <p:sp>
        <p:nvSpPr>
          <p:cNvPr id="4" name="Slide Number Placeholder 3"/>
          <p:cNvSpPr>
            <a:spLocks noGrp="1"/>
          </p:cNvSpPr>
          <p:nvPr>
            <p:ph type="sldNum" sz="quarter" idx="10"/>
          </p:nvPr>
        </p:nvSpPr>
        <p:spPr/>
        <p:txBody>
          <a:bodyPr/>
          <a:lstStyle/>
          <a:p>
            <a:fld id="{BCCB208B-CAAC-E849-BC7E-78C77F3D0A3A}" type="slidenum">
              <a:rPr lang="en-US" smtClean="0"/>
              <a:t>9</a:t>
            </a:fld>
            <a:endParaRPr lang="en-US"/>
          </a:p>
        </p:txBody>
      </p:sp>
    </p:spTree>
    <p:extLst>
      <p:ext uri="{BB962C8B-B14F-4D97-AF65-F5344CB8AC3E}">
        <p14:creationId xmlns:p14="http://schemas.microsoft.com/office/powerpoint/2010/main" val="5932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chemeClr val="accent1"/>
                </a:solidFill>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F62BFD4C-EC3E-0E43-9ACF-629DAF76C7A3}" type="datetimeFigureOut">
              <a:rPr lang="en-US" smtClean="0"/>
              <a:t>9/23/20</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62BFD4C-EC3E-0E43-9ACF-629DAF76C7A3}" type="datetimeFigureOut">
              <a:rPr lang="en-US" smtClean="0"/>
              <a:t>9/23/20</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62BFD4C-EC3E-0E43-9ACF-629DAF76C7A3}" type="datetimeFigureOut">
              <a:rPr lang="en-US" smtClean="0"/>
              <a:t>9/23/20</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62BFD4C-EC3E-0E43-9ACF-629DAF76C7A3}" type="datetimeFigureOut">
              <a:rPr lang="en-US" smtClean="0"/>
              <a:t>9/23/20</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F62BFD4C-EC3E-0E43-9ACF-629DAF76C7A3}" type="datetimeFigureOut">
              <a:rPr lang="en-US" smtClean="0"/>
              <a:t>9/23/20</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F62BFD4C-EC3E-0E43-9ACF-629DAF76C7A3}" type="datetimeFigureOut">
              <a:rPr lang="en-US" smtClean="0"/>
              <a:t>9/23/20</a:t>
            </a:fld>
            <a:endParaRPr lang="en-US"/>
          </a:p>
        </p:txBody>
      </p:sp>
      <p:sp>
        <p:nvSpPr>
          <p:cNvPr id="6" name="页脚占位符 5"/>
          <p:cNvSpPr>
            <a:spLocks noGrp="1"/>
          </p:cNvSpPr>
          <p:nvPr>
            <p:ph type="ftr" sz="quarter" idx="11"/>
          </p:nvPr>
        </p:nvSpPr>
        <p:spPr/>
        <p:txBody>
          <a:bodyPr/>
          <a:lstStyle/>
          <a:p>
            <a:endParaRPr lang="en-US"/>
          </a:p>
        </p:txBody>
      </p:sp>
      <p:sp>
        <p:nvSpPr>
          <p:cNvPr id="7" name="幻灯片编号占位符 6"/>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F62BFD4C-EC3E-0E43-9ACF-629DAF76C7A3}" type="datetimeFigureOut">
              <a:rPr lang="en-US" smtClean="0"/>
              <a:t>9/23/20</a:t>
            </a:fld>
            <a:endParaRPr lang="en-US"/>
          </a:p>
        </p:txBody>
      </p:sp>
      <p:sp>
        <p:nvSpPr>
          <p:cNvPr id="8" name="页脚占位符 7"/>
          <p:cNvSpPr>
            <a:spLocks noGrp="1"/>
          </p:cNvSpPr>
          <p:nvPr>
            <p:ph type="ftr" sz="quarter" idx="11"/>
          </p:nvPr>
        </p:nvSpPr>
        <p:spPr/>
        <p:txBody>
          <a:bodyPr/>
          <a:lstStyle/>
          <a:p>
            <a:endParaRPr lang="en-US"/>
          </a:p>
        </p:txBody>
      </p:sp>
      <p:sp>
        <p:nvSpPr>
          <p:cNvPr id="9" name="幻灯片编号占位符 8"/>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F62BFD4C-EC3E-0E43-9ACF-629DAF76C7A3}" type="datetimeFigureOut">
              <a:rPr lang="en-US" smtClean="0"/>
              <a:t>9/23/20</a:t>
            </a:fld>
            <a:endParaRPr lang="en-US"/>
          </a:p>
        </p:txBody>
      </p:sp>
      <p:sp>
        <p:nvSpPr>
          <p:cNvPr id="4" name="页脚占位符 3"/>
          <p:cNvSpPr>
            <a:spLocks noGrp="1"/>
          </p:cNvSpPr>
          <p:nvPr>
            <p:ph type="ftr" sz="quarter" idx="11"/>
          </p:nvPr>
        </p:nvSpPr>
        <p:spPr/>
        <p:txBody>
          <a:bodyPr/>
          <a:lstStyle/>
          <a:p>
            <a:endParaRPr lang="en-US"/>
          </a:p>
        </p:txBody>
      </p:sp>
      <p:sp>
        <p:nvSpPr>
          <p:cNvPr id="5" name="幻灯片编号占位符 4"/>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2BFD4C-EC3E-0E43-9ACF-629DAF76C7A3}" type="datetimeFigureOut">
              <a:rPr lang="en-US" smtClean="0"/>
              <a:t>9/23/20</a:t>
            </a:fld>
            <a:endParaRPr lang="en-US"/>
          </a:p>
        </p:txBody>
      </p:sp>
      <p:sp>
        <p:nvSpPr>
          <p:cNvPr id="3" name="页脚占位符 2"/>
          <p:cNvSpPr>
            <a:spLocks noGrp="1"/>
          </p:cNvSpPr>
          <p:nvPr>
            <p:ph type="ftr" sz="quarter" idx="11"/>
          </p:nvPr>
        </p:nvSpPr>
        <p:spPr/>
        <p:txBody>
          <a:bodyPr/>
          <a:lstStyle/>
          <a:p>
            <a:endParaRPr lang="en-US"/>
          </a:p>
        </p:txBody>
      </p:sp>
      <p:sp>
        <p:nvSpPr>
          <p:cNvPr id="4" name="幻灯片编号占位符 3"/>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62BFD4C-EC3E-0E43-9ACF-629DAF76C7A3}" type="datetimeFigureOut">
              <a:rPr lang="en-US" smtClean="0"/>
              <a:t>9/23/20</a:t>
            </a:fld>
            <a:endParaRPr lang="en-US"/>
          </a:p>
        </p:txBody>
      </p:sp>
      <p:sp>
        <p:nvSpPr>
          <p:cNvPr id="6" name="页脚占位符 5"/>
          <p:cNvSpPr>
            <a:spLocks noGrp="1"/>
          </p:cNvSpPr>
          <p:nvPr>
            <p:ph type="ftr" sz="quarter" idx="11"/>
          </p:nvPr>
        </p:nvSpPr>
        <p:spPr/>
        <p:txBody>
          <a:bodyPr/>
          <a:lstStyle/>
          <a:p>
            <a:endParaRPr lang="en-US"/>
          </a:p>
        </p:txBody>
      </p:sp>
      <p:sp>
        <p:nvSpPr>
          <p:cNvPr id="7" name="幻灯片编号占位符 6"/>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62BFD4C-EC3E-0E43-9ACF-629DAF76C7A3}" type="datetimeFigureOut">
              <a:rPr lang="en-US" smtClean="0"/>
              <a:t>9/23/20</a:t>
            </a:fld>
            <a:endParaRPr lang="en-US"/>
          </a:p>
        </p:txBody>
      </p:sp>
      <p:sp>
        <p:nvSpPr>
          <p:cNvPr id="6" name="页脚占位符 5"/>
          <p:cNvSpPr>
            <a:spLocks noGrp="1"/>
          </p:cNvSpPr>
          <p:nvPr>
            <p:ph type="ftr" sz="quarter" idx="11"/>
          </p:nvPr>
        </p:nvSpPr>
        <p:spPr/>
        <p:txBody>
          <a:bodyPr/>
          <a:lstStyle/>
          <a:p>
            <a:endParaRPr lang="en-US" dirty="0"/>
          </a:p>
        </p:txBody>
      </p:sp>
      <p:sp>
        <p:nvSpPr>
          <p:cNvPr id="7" name="幻灯片编号占位符 6"/>
          <p:cNvSpPr>
            <a:spLocks noGrp="1"/>
          </p:cNvSpPr>
          <p:nvPr>
            <p:ph type="sldNum" sz="quarter" idx="12"/>
          </p:nvPr>
        </p:nvSpPr>
        <p:spPr/>
        <p:txBody>
          <a:bodyPr/>
          <a:lstStyle/>
          <a:p>
            <a:fld id="{FBEF2D22-3574-8841-8F44-B98227E9BC8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BFD4C-EC3E-0E43-9ACF-629DAF76C7A3}" type="datetimeFigureOut">
              <a:rPr lang="en-US" smtClean="0"/>
              <a:t>9/23/20</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F2D22-3574-8841-8F44-B98227E9BC84}" type="slidenum">
              <a:rPr lang="en-US" smtClean="0"/>
              <a:t>‹#›</a:t>
            </a:fld>
            <a:endParaRPr lang="en-US"/>
          </a:p>
        </p:txBody>
      </p:sp>
    </p:spTree>
    <p:extLst>
      <p:ext uri="{BB962C8B-B14F-4D97-AF65-F5344CB8AC3E}">
        <p14:creationId xmlns:p14="http://schemas.microsoft.com/office/powerpoint/2010/main" val="729498078"/>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9154" y="1642070"/>
            <a:ext cx="9144000" cy="2387600"/>
          </a:xfrm>
        </p:spPr>
        <p:txBody>
          <a:bodyPr>
            <a:normAutofit fontScale="90000"/>
          </a:bodyPr>
          <a:lstStyle/>
          <a:p>
            <a:r>
              <a:rPr lang="zh-CN" altLang="en-US" sz="4800" dirty="0"/>
              <a:t/>
            </a:r>
            <a:br>
              <a:rPr lang="zh-CN" altLang="en-US" sz="4800" dirty="0"/>
            </a:br>
            <a:r>
              <a:rPr lang="en-US" altLang="zh-CN" sz="4800" dirty="0"/>
              <a:t>Assignment</a:t>
            </a:r>
            <a:r>
              <a:rPr lang="zh-CN" altLang="en-US" sz="4800" dirty="0"/>
              <a:t> </a:t>
            </a:r>
            <a:r>
              <a:rPr lang="en-US" altLang="zh-CN" sz="4800" dirty="0"/>
              <a:t>#1</a:t>
            </a:r>
            <a:br>
              <a:rPr lang="en-US" altLang="zh-CN" sz="4800" dirty="0"/>
            </a:br>
            <a:r>
              <a:rPr lang="en-US" altLang="zh-CN" sz="4800" dirty="0"/>
              <a:t/>
            </a:r>
            <a:br>
              <a:rPr lang="en-US" altLang="zh-CN" sz="4800" dirty="0"/>
            </a:br>
            <a:r>
              <a:rPr lang="en-US" altLang="zh-CN" sz="4000" dirty="0"/>
              <a:t>Data Processing and Visualization</a:t>
            </a:r>
            <a:endParaRPr lang="en-US" sz="4000" dirty="0"/>
          </a:p>
        </p:txBody>
      </p:sp>
      <p:sp>
        <p:nvSpPr>
          <p:cNvPr id="3" name="Subtitle 2"/>
          <p:cNvSpPr>
            <a:spLocks noGrp="1"/>
          </p:cNvSpPr>
          <p:nvPr>
            <p:ph type="subTitle" idx="1"/>
          </p:nvPr>
        </p:nvSpPr>
        <p:spPr>
          <a:xfrm>
            <a:off x="1495425" y="4470265"/>
            <a:ext cx="9144000" cy="1655762"/>
          </a:xfrm>
        </p:spPr>
        <p:txBody>
          <a:bodyPr>
            <a:normAutofit/>
          </a:bodyPr>
          <a:lstStyle/>
          <a:p>
            <a:r>
              <a:rPr lang="en-US" altLang="zh-CN" sz="2000" dirty="0" err="1"/>
              <a:t>Qianyu</a:t>
            </a:r>
            <a:r>
              <a:rPr lang="en-US" altLang="zh-CN" sz="2000" dirty="0"/>
              <a:t> Ouyang</a:t>
            </a:r>
          </a:p>
          <a:p>
            <a:r>
              <a:rPr lang="en-US" altLang="zh-CN" sz="2000" dirty="0"/>
              <a:t>oyqy19@mails.tsinghua.edu.cn</a:t>
            </a:r>
            <a:endParaRPr lang="en-US" sz="2000" dirty="0"/>
          </a:p>
        </p:txBody>
      </p:sp>
    </p:spTree>
    <p:extLst>
      <p:ext uri="{BB962C8B-B14F-4D97-AF65-F5344CB8AC3E}">
        <p14:creationId xmlns:p14="http://schemas.microsoft.com/office/powerpoint/2010/main" val="739980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a:t>
            </a:r>
            <a:endParaRPr kumimoji="1" lang="zh-CN" altLang="en-US" dirty="0"/>
          </a:p>
        </p:txBody>
      </p:sp>
      <p:sp>
        <p:nvSpPr>
          <p:cNvPr id="3" name="内容占位符 2"/>
          <p:cNvSpPr>
            <a:spLocks noGrp="1"/>
          </p:cNvSpPr>
          <p:nvPr>
            <p:ph idx="1"/>
          </p:nvPr>
        </p:nvSpPr>
        <p:spPr/>
        <p:txBody>
          <a:bodyPr/>
          <a:lstStyle/>
          <a:p>
            <a:r>
              <a:rPr kumimoji="1" lang="en-US" altLang="zh-CN" dirty="0"/>
              <a:t>Search</a:t>
            </a:r>
            <a:r>
              <a:rPr kumimoji="1" lang="zh-CN" altLang="en-US" dirty="0"/>
              <a:t> </a:t>
            </a:r>
            <a:r>
              <a:rPr kumimoji="1" lang="en-US" altLang="zh-CN" dirty="0"/>
              <a:t>engines</a:t>
            </a:r>
            <a:endParaRPr kumimoji="1" lang="zh-CN" altLang="en-US" dirty="0"/>
          </a:p>
        </p:txBody>
      </p:sp>
      <p:pic>
        <p:nvPicPr>
          <p:cNvPr id="4" name="图片 3"/>
          <p:cNvPicPr>
            <a:picLocks noChangeAspect="1"/>
          </p:cNvPicPr>
          <p:nvPr/>
        </p:nvPicPr>
        <p:blipFill>
          <a:blip r:embed="rId3"/>
          <a:stretch>
            <a:fillRect/>
          </a:stretch>
        </p:blipFill>
        <p:spPr>
          <a:xfrm>
            <a:off x="714375" y="2654300"/>
            <a:ext cx="5057775" cy="1508805"/>
          </a:xfrm>
          <a:prstGeom prst="rect">
            <a:avLst/>
          </a:prstGeom>
        </p:spPr>
      </p:pic>
      <p:pic>
        <p:nvPicPr>
          <p:cNvPr id="5" name="图片 4"/>
          <p:cNvPicPr>
            <a:picLocks noChangeAspect="1"/>
          </p:cNvPicPr>
          <p:nvPr/>
        </p:nvPicPr>
        <p:blipFill>
          <a:blip r:embed="rId4"/>
          <a:stretch>
            <a:fillRect/>
          </a:stretch>
        </p:blipFill>
        <p:spPr>
          <a:xfrm>
            <a:off x="6276975" y="1922462"/>
            <a:ext cx="5200650" cy="2431676"/>
          </a:xfrm>
          <a:prstGeom prst="rect">
            <a:avLst/>
          </a:prstGeom>
        </p:spPr>
      </p:pic>
      <p:pic>
        <p:nvPicPr>
          <p:cNvPr id="6" name="图片 5"/>
          <p:cNvPicPr>
            <a:picLocks noChangeAspect="1"/>
          </p:cNvPicPr>
          <p:nvPr/>
        </p:nvPicPr>
        <p:blipFill>
          <a:blip r:embed="rId5"/>
          <a:stretch>
            <a:fillRect/>
          </a:stretch>
        </p:blipFill>
        <p:spPr>
          <a:xfrm>
            <a:off x="2090737" y="4906077"/>
            <a:ext cx="7362826" cy="1516879"/>
          </a:xfrm>
          <a:prstGeom prst="rect">
            <a:avLst/>
          </a:prstGeom>
        </p:spPr>
      </p:pic>
    </p:spTree>
    <p:extLst>
      <p:ext uri="{BB962C8B-B14F-4D97-AF65-F5344CB8AC3E}">
        <p14:creationId xmlns:p14="http://schemas.microsoft.com/office/powerpoint/2010/main" val="1389221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a:t>
            </a:r>
            <a:r>
              <a:rPr kumimoji="1" lang="zh-CN" altLang="en-US" dirty="0"/>
              <a:t> </a:t>
            </a:r>
            <a:r>
              <a:rPr kumimoji="1" lang="en-US" altLang="zh-CN" dirty="0"/>
              <a:t>description</a:t>
            </a:r>
            <a:endParaRPr kumimoji="1" lang="zh-CN" altLang="en-US" dirty="0"/>
          </a:p>
        </p:txBody>
      </p:sp>
      <p:sp>
        <p:nvSpPr>
          <p:cNvPr id="3" name="内容占位符 2"/>
          <p:cNvSpPr>
            <a:spLocks noGrp="1"/>
          </p:cNvSpPr>
          <p:nvPr>
            <p:ph idx="1"/>
          </p:nvPr>
        </p:nvSpPr>
        <p:spPr/>
        <p:txBody>
          <a:bodyPr/>
          <a:lstStyle/>
          <a:p>
            <a:r>
              <a:rPr kumimoji="1" lang="en-US" altLang="zh-CN" dirty="0"/>
              <a:t>Search</a:t>
            </a:r>
            <a:r>
              <a:rPr kumimoji="1" lang="zh-CN" altLang="en-US" dirty="0"/>
              <a:t> </a:t>
            </a:r>
            <a:r>
              <a:rPr kumimoji="1" lang="en-US" altLang="zh-CN" dirty="0"/>
              <a:t>logs</a:t>
            </a:r>
            <a:endParaRPr kumimoji="1" lang="zh-CN" altLang="en-US" dirty="0"/>
          </a:p>
        </p:txBody>
      </p:sp>
      <p:pic>
        <p:nvPicPr>
          <p:cNvPr id="4" name="图片 3"/>
          <p:cNvPicPr>
            <a:picLocks noChangeAspect="1"/>
          </p:cNvPicPr>
          <p:nvPr/>
        </p:nvPicPr>
        <p:blipFill>
          <a:blip r:embed="rId3"/>
          <a:stretch>
            <a:fillRect/>
          </a:stretch>
        </p:blipFill>
        <p:spPr>
          <a:xfrm>
            <a:off x="1009650" y="2614614"/>
            <a:ext cx="9550400" cy="21209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822" y="4935539"/>
            <a:ext cx="5548503" cy="1745018"/>
          </a:xfrm>
          <a:prstGeom prst="rect">
            <a:avLst/>
          </a:prstGeom>
        </p:spPr>
      </p:pic>
      <p:sp>
        <p:nvSpPr>
          <p:cNvPr id="6" name="文本框 5"/>
          <p:cNvSpPr txBox="1"/>
          <p:nvPr/>
        </p:nvSpPr>
        <p:spPr>
          <a:xfrm>
            <a:off x="8592845" y="5623382"/>
            <a:ext cx="1967205" cy="369332"/>
          </a:xfrm>
          <a:prstGeom prst="rect">
            <a:avLst/>
          </a:prstGeom>
          <a:noFill/>
        </p:spPr>
        <p:txBody>
          <a:bodyPr wrap="none" rtlCol="0">
            <a:spAutoFit/>
          </a:bodyPr>
          <a:lstStyle/>
          <a:p>
            <a:r>
              <a:rPr kumimoji="1" lang="en-US" altLang="zh-CN" dirty="0"/>
              <a:t>Illustrating</a:t>
            </a:r>
            <a:r>
              <a:rPr kumimoji="1" lang="zh-CN" altLang="en-US" dirty="0"/>
              <a:t> </a:t>
            </a:r>
            <a:r>
              <a:rPr kumimoji="1" lang="en-US" altLang="zh-CN" dirty="0"/>
              <a:t>of</a:t>
            </a:r>
            <a:r>
              <a:rPr kumimoji="1" lang="zh-CN" altLang="en-US" dirty="0"/>
              <a:t> </a:t>
            </a:r>
            <a:r>
              <a:rPr kumimoji="1" lang="en-US" altLang="zh-CN" dirty="0"/>
              <a:t>SRT.</a:t>
            </a:r>
            <a:endParaRPr kumimoji="1" lang="zh-CN" altLang="en-US" dirty="0"/>
          </a:p>
        </p:txBody>
      </p:sp>
      <p:grpSp>
        <p:nvGrpSpPr>
          <p:cNvPr id="7" name="组合 4"/>
          <p:cNvGrpSpPr/>
          <p:nvPr/>
        </p:nvGrpSpPr>
        <p:grpSpPr>
          <a:xfrm>
            <a:off x="6054856" y="921287"/>
            <a:ext cx="2260469" cy="1360305"/>
            <a:chOff x="407368" y="2260213"/>
            <a:chExt cx="3931666" cy="2147604"/>
          </a:xfrm>
        </p:grpSpPr>
        <p:pic>
          <p:nvPicPr>
            <p:cNvPr id="8" name="图片 7"/>
            <p:cNvPicPr>
              <a:picLocks noChangeAspect="1"/>
            </p:cNvPicPr>
            <p:nvPr/>
          </p:nvPicPr>
          <p:blipFill rotWithShape="1">
            <a:blip r:embed="rId5"/>
            <a:srcRect l="7813" t="8158" r="6407" b="24255"/>
            <a:stretch/>
          </p:blipFill>
          <p:spPr>
            <a:xfrm>
              <a:off x="407368" y="2260213"/>
              <a:ext cx="3931666" cy="2147604"/>
            </a:xfrm>
            <a:prstGeom prst="rect">
              <a:avLst/>
            </a:prstGeom>
            <a:effectLst>
              <a:glow rad="63500">
                <a:schemeClr val="accent3">
                  <a:satMod val="175000"/>
                  <a:alpha val="40000"/>
                </a:schemeClr>
              </a:glow>
            </a:effectLst>
          </p:spPr>
        </p:pic>
        <p:pic>
          <p:nvPicPr>
            <p:cNvPr id="9" name="图片 8"/>
            <p:cNvPicPr>
              <a:picLocks noChangeAspect="1"/>
            </p:cNvPicPr>
            <p:nvPr/>
          </p:nvPicPr>
          <p:blipFill>
            <a:blip r:embed="rId6"/>
            <a:stretch>
              <a:fillRect/>
            </a:stretch>
          </p:blipFill>
          <p:spPr>
            <a:xfrm>
              <a:off x="407368" y="3052302"/>
              <a:ext cx="3880485" cy="394335"/>
            </a:xfrm>
            <a:prstGeom prst="rect">
              <a:avLst/>
            </a:prstGeom>
          </p:spPr>
        </p:pic>
      </p:grpSp>
      <p:grpSp>
        <p:nvGrpSpPr>
          <p:cNvPr id="10" name="组合 6"/>
          <p:cNvGrpSpPr/>
          <p:nvPr/>
        </p:nvGrpSpPr>
        <p:grpSpPr>
          <a:xfrm>
            <a:off x="8464358" y="434031"/>
            <a:ext cx="3034653" cy="1854994"/>
            <a:chOff x="4655840" y="1196752"/>
            <a:chExt cx="5904656" cy="3246120"/>
          </a:xfrm>
        </p:grpSpPr>
        <p:pic>
          <p:nvPicPr>
            <p:cNvPr id="11" name="图片 10"/>
            <p:cNvPicPr>
              <a:picLocks noChangeAspect="1"/>
            </p:cNvPicPr>
            <p:nvPr/>
          </p:nvPicPr>
          <p:blipFill rotWithShape="1">
            <a:blip r:embed="rId7"/>
            <a:srcRect r="31138"/>
            <a:stretch/>
          </p:blipFill>
          <p:spPr>
            <a:xfrm>
              <a:off x="5857617" y="1196752"/>
              <a:ext cx="4702879" cy="3246120"/>
            </a:xfrm>
            <a:prstGeom prst="rect">
              <a:avLst/>
            </a:prstGeom>
            <a:effectLst>
              <a:glow rad="63500">
                <a:schemeClr val="accent3">
                  <a:satMod val="175000"/>
                  <a:alpha val="40000"/>
                </a:schemeClr>
              </a:glow>
            </a:effectLst>
          </p:spPr>
        </p:pic>
        <p:sp>
          <p:nvSpPr>
            <p:cNvPr id="12" name="右箭头 11"/>
            <p:cNvSpPr/>
            <p:nvPr/>
          </p:nvSpPr>
          <p:spPr>
            <a:xfrm>
              <a:off x="4655840" y="3052302"/>
              <a:ext cx="936104" cy="39433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pic>
        <p:nvPicPr>
          <p:cNvPr id="13" name="Picture 4" descr="http://kps.ku.ac.th/kasetsartgames/images/logo/cl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546714">
            <a:off x="7828213" y="1447331"/>
            <a:ext cx="544791" cy="54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4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73727" y="667265"/>
            <a:ext cx="10739332" cy="890681"/>
          </a:xfrm>
        </p:spPr>
        <p:txBody>
          <a:bodyPr>
            <a:normAutofit/>
          </a:bodyPr>
          <a:lstStyle/>
          <a:p>
            <a:r>
              <a:rPr lang="en-US" altLang="zh-CN" sz="4000" dirty="0"/>
              <a:t>Jobs</a:t>
            </a:r>
            <a:endParaRPr lang="en-US" sz="4000" dirty="0"/>
          </a:p>
        </p:txBody>
      </p:sp>
      <p:sp>
        <p:nvSpPr>
          <p:cNvPr id="5" name="Content Placeholder 2"/>
          <p:cNvSpPr>
            <a:spLocks noGrp="1"/>
          </p:cNvSpPr>
          <p:nvPr>
            <p:ph idx="1"/>
          </p:nvPr>
        </p:nvSpPr>
        <p:spPr>
          <a:xfrm>
            <a:off x="1073727" y="2131561"/>
            <a:ext cx="10515600" cy="2326140"/>
          </a:xfrm>
        </p:spPr>
        <p:txBody>
          <a:bodyPr>
            <a:normAutofit/>
          </a:bodyPr>
          <a:lstStyle/>
          <a:p>
            <a:pPr>
              <a:buFont typeface="Arial" charset="0"/>
              <a:buChar char="•"/>
            </a:pPr>
            <a:r>
              <a:rPr lang="zh-CN" altLang="en-US" sz="2400" dirty="0">
                <a:latin typeface="+mj-lt"/>
              </a:rPr>
              <a:t> </a:t>
            </a:r>
            <a:r>
              <a:rPr lang="en-US" altLang="zh-CN" sz="2400" dirty="0">
                <a:latin typeface="+mj-lt"/>
              </a:rPr>
              <a:t>2</a:t>
            </a:r>
            <a:r>
              <a:rPr lang="en-US" sz="2400" dirty="0">
                <a:latin typeface="+mj-lt"/>
              </a:rPr>
              <a:t> weeks of search log</a:t>
            </a:r>
            <a:r>
              <a:rPr lang="en-US" altLang="zh-CN" sz="2400" dirty="0">
                <a:latin typeface="+mj-lt"/>
              </a:rPr>
              <a:t>s</a:t>
            </a:r>
            <a:r>
              <a:rPr lang="zh-CN" altLang="en-US" sz="2400" dirty="0">
                <a:latin typeface="+mj-lt"/>
              </a:rPr>
              <a:t> </a:t>
            </a:r>
            <a:r>
              <a:rPr lang="en-US" altLang="zh-CN" sz="2400" dirty="0">
                <a:latin typeface="+mj-lt"/>
              </a:rPr>
              <a:t>from</a:t>
            </a:r>
            <a:r>
              <a:rPr lang="zh-CN" altLang="en-US" sz="2400" dirty="0">
                <a:latin typeface="+mj-lt"/>
              </a:rPr>
              <a:t> </a:t>
            </a:r>
            <a:r>
              <a:rPr lang="en-US" altLang="zh-CN" sz="2400" dirty="0">
                <a:latin typeface="+mj-lt"/>
              </a:rPr>
              <a:t>a</a:t>
            </a:r>
            <a:r>
              <a:rPr lang="zh-CN" altLang="en-US" sz="2400" dirty="0">
                <a:latin typeface="+mj-lt"/>
              </a:rPr>
              <a:t> </a:t>
            </a:r>
            <a:r>
              <a:rPr lang="en-US" altLang="zh-CN" sz="2400" dirty="0">
                <a:latin typeface="+mj-lt"/>
              </a:rPr>
              <a:t>global</a:t>
            </a:r>
            <a:r>
              <a:rPr lang="zh-CN" altLang="en-US" sz="2400" dirty="0">
                <a:latin typeface="+mj-lt"/>
              </a:rPr>
              <a:t> </a:t>
            </a:r>
            <a:r>
              <a:rPr lang="en-US" altLang="zh-CN" sz="2400" dirty="0">
                <a:latin typeface="+mj-lt"/>
              </a:rPr>
              <a:t>top</a:t>
            </a:r>
            <a:r>
              <a:rPr lang="zh-CN" altLang="en-US" sz="2400" dirty="0">
                <a:latin typeface="+mj-lt"/>
              </a:rPr>
              <a:t> </a:t>
            </a:r>
            <a:r>
              <a:rPr lang="en-US" altLang="zh-CN" sz="2400" dirty="0">
                <a:latin typeface="+mj-lt"/>
              </a:rPr>
              <a:t>search</a:t>
            </a:r>
            <a:r>
              <a:rPr lang="zh-CN" altLang="en-US" sz="2400" dirty="0">
                <a:latin typeface="+mj-lt"/>
              </a:rPr>
              <a:t> </a:t>
            </a:r>
            <a:r>
              <a:rPr lang="en-US" altLang="zh-CN" sz="2400" dirty="0">
                <a:latin typeface="+mj-lt"/>
              </a:rPr>
              <a:t>engine</a:t>
            </a:r>
            <a:endParaRPr lang="zh-CN" altLang="en-US" sz="2400" dirty="0">
              <a:latin typeface="+mj-lt"/>
            </a:endParaRPr>
          </a:p>
          <a:p>
            <a:pPr>
              <a:buFont typeface="Arial" charset="0"/>
              <a:buChar char="•"/>
            </a:pPr>
            <a:r>
              <a:rPr lang="zh-CN" altLang="en-US" sz="2400" dirty="0">
                <a:solidFill>
                  <a:srgbClr val="FF0000"/>
                </a:solidFill>
                <a:latin typeface="+mj-lt"/>
              </a:rPr>
              <a:t> </a:t>
            </a:r>
            <a:r>
              <a:rPr lang="en-US" sz="2400" dirty="0">
                <a:solidFill>
                  <a:srgbClr val="FF0000"/>
                </a:solidFill>
                <a:latin typeface="+mj-lt"/>
              </a:rPr>
              <a:t>Basic statistics</a:t>
            </a:r>
            <a:r>
              <a:rPr lang="en-US" sz="2400" b="1" dirty="0">
                <a:latin typeface="+mj-lt"/>
              </a:rPr>
              <a:t>: </a:t>
            </a:r>
            <a:r>
              <a:rPr lang="en-US" sz="2400" dirty="0">
                <a:latin typeface="+mj-lt"/>
              </a:rPr>
              <a:t>coding to count the data in different ways, e.g., how many queries are served per minute.</a:t>
            </a:r>
            <a:endParaRPr lang="zh-CN" altLang="en-US" sz="2400" dirty="0">
              <a:latin typeface="+mj-lt"/>
            </a:endParaRPr>
          </a:p>
          <a:p>
            <a:pPr>
              <a:buFont typeface="Arial" charset="0"/>
              <a:buChar char="•"/>
            </a:pPr>
            <a:r>
              <a:rPr lang="zh-CN" altLang="en-US" sz="2400" dirty="0">
                <a:solidFill>
                  <a:srgbClr val="FF0000"/>
                </a:solidFill>
                <a:latin typeface="+mj-lt"/>
              </a:rPr>
              <a:t> </a:t>
            </a:r>
            <a:r>
              <a:rPr lang="en-US" sz="2400" dirty="0">
                <a:solidFill>
                  <a:srgbClr val="FF0000"/>
                </a:solidFill>
                <a:latin typeface="+mj-lt"/>
              </a:rPr>
              <a:t>Visualization</a:t>
            </a:r>
            <a:r>
              <a:rPr lang="en-US" sz="2400" b="1" dirty="0">
                <a:latin typeface="+mj-lt"/>
              </a:rPr>
              <a:t>: </a:t>
            </a:r>
            <a:r>
              <a:rPr lang="en-US" sz="2400" dirty="0">
                <a:latin typeface="+mj-lt"/>
              </a:rPr>
              <a:t>plot </a:t>
            </a:r>
            <a:r>
              <a:rPr lang="en-US" altLang="zh-CN" sz="2400" dirty="0">
                <a:latin typeface="+mj-lt"/>
              </a:rPr>
              <a:t>various</a:t>
            </a:r>
            <a:r>
              <a:rPr lang="zh-CN" altLang="en-US" sz="2400" dirty="0">
                <a:latin typeface="+mj-lt"/>
              </a:rPr>
              <a:t> </a:t>
            </a:r>
            <a:r>
              <a:rPr lang="en-US" sz="2400" dirty="0">
                <a:latin typeface="+mj-lt"/>
              </a:rPr>
              <a:t>figures to show the data</a:t>
            </a:r>
            <a:r>
              <a:rPr lang="zh-CN" altLang="en-US" sz="2400" dirty="0">
                <a:latin typeface="+mj-lt"/>
              </a:rPr>
              <a:t> </a:t>
            </a:r>
            <a:r>
              <a:rPr lang="en-US" altLang="zh-CN" sz="2400" dirty="0">
                <a:latin typeface="+mj-lt"/>
              </a:rPr>
              <a:t>intuitively</a:t>
            </a:r>
            <a:r>
              <a:rPr lang="en-US" sz="2400" dirty="0">
                <a:latin typeface="+mj-lt"/>
              </a:rPr>
              <a:t> (e.g., line chart, histogra</a:t>
            </a:r>
            <a:r>
              <a:rPr lang="en-US" altLang="zh-CN" sz="2400" dirty="0">
                <a:latin typeface="+mj-lt"/>
              </a:rPr>
              <a:t>m)</a:t>
            </a:r>
            <a:endParaRPr lang="en-US" sz="2400" dirty="0">
              <a:latin typeface="+mj-lt"/>
            </a:endParaRPr>
          </a:p>
        </p:txBody>
      </p:sp>
    </p:spTree>
    <p:extLst>
      <p:ext uri="{BB962C8B-B14F-4D97-AF65-F5344CB8AC3E}">
        <p14:creationId xmlns:p14="http://schemas.microsoft.com/office/powerpoint/2010/main" val="958748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73727" y="667265"/>
            <a:ext cx="10739332" cy="890681"/>
          </a:xfrm>
        </p:spPr>
        <p:txBody>
          <a:bodyPr>
            <a:normAutofit/>
          </a:bodyPr>
          <a:lstStyle/>
          <a:p>
            <a:r>
              <a:rPr lang="en-US" altLang="zh-CN" sz="4000" dirty="0"/>
              <a:t>Jobs</a:t>
            </a:r>
            <a:endParaRPr lang="en-US" sz="4000" dirty="0"/>
          </a:p>
        </p:txBody>
      </p:sp>
      <p:sp>
        <p:nvSpPr>
          <p:cNvPr id="3" name="Content Placeholder 2"/>
          <p:cNvSpPr>
            <a:spLocks noGrp="1"/>
          </p:cNvSpPr>
          <p:nvPr>
            <p:ph idx="1"/>
          </p:nvPr>
        </p:nvSpPr>
        <p:spPr>
          <a:xfrm>
            <a:off x="1196546" y="1737360"/>
            <a:ext cx="10515600" cy="4292737"/>
          </a:xfrm>
        </p:spPr>
        <p:txBody>
          <a:bodyPr>
            <a:noAutofit/>
          </a:bodyPr>
          <a:lstStyle/>
          <a:p>
            <a:pPr>
              <a:lnSpc>
                <a:spcPct val="80000"/>
              </a:lnSpc>
              <a:buFont typeface="Arial" charset="0"/>
              <a:buChar char="•"/>
            </a:pPr>
            <a:r>
              <a:rPr lang="zh-CN" altLang="en-US" sz="1700" dirty="0">
                <a:latin typeface="+mj-lt"/>
              </a:rPr>
              <a:t> </a:t>
            </a:r>
            <a:r>
              <a:rPr lang="en-US" sz="1700" dirty="0">
                <a:latin typeface="+mj-lt"/>
              </a:rPr>
              <a:t>Calculate the average SRT of every 10 minutes, and plot the SRT with a </a:t>
            </a:r>
            <a:r>
              <a:rPr lang="en-US" sz="1700" dirty="0">
                <a:solidFill>
                  <a:srgbClr val="FF0000"/>
                </a:solidFill>
                <a:latin typeface="+mj-lt"/>
              </a:rPr>
              <a:t>line chart </a:t>
            </a:r>
            <a:r>
              <a:rPr lang="en-US" sz="1700" dirty="0">
                <a:latin typeface="+mj-lt"/>
              </a:rPr>
              <a:t>(x axis for date time and y axis for the average SRT).</a:t>
            </a:r>
          </a:p>
          <a:p>
            <a:pPr>
              <a:lnSpc>
                <a:spcPct val="80000"/>
              </a:lnSpc>
              <a:buFont typeface="Arial" charset="0"/>
              <a:buChar char="•"/>
            </a:pPr>
            <a:r>
              <a:rPr lang="zh-CN" altLang="en-US" sz="1700" dirty="0">
                <a:latin typeface="+mj-lt"/>
              </a:rPr>
              <a:t> </a:t>
            </a:r>
            <a:r>
              <a:rPr lang="en-US" sz="1700" dirty="0">
                <a:latin typeface="+mj-lt"/>
              </a:rPr>
              <a:t>Calculate the average of each SRT component of every 10 minute, and plot the four SRT components together with a </a:t>
            </a:r>
            <a:r>
              <a:rPr lang="en-US" sz="1700" dirty="0">
                <a:solidFill>
                  <a:srgbClr val="FF0000"/>
                </a:solidFill>
                <a:latin typeface="+mj-lt"/>
              </a:rPr>
              <a:t>stacked area chart</a:t>
            </a:r>
            <a:r>
              <a:rPr lang="en-US" sz="1700" dirty="0">
                <a:latin typeface="+mj-lt"/>
              </a:rPr>
              <a:t> (x axis for date time and y axis for time) and also a </a:t>
            </a:r>
            <a:r>
              <a:rPr lang="en-US" sz="1700" dirty="0">
                <a:solidFill>
                  <a:srgbClr val="FF0000"/>
                </a:solidFill>
                <a:latin typeface="+mj-lt"/>
              </a:rPr>
              <a:t>100% stacked area chart </a:t>
            </a:r>
            <a:r>
              <a:rPr lang="en-US" sz="1700" dirty="0">
                <a:latin typeface="+mj-lt"/>
              </a:rPr>
              <a:t>(y axis for the percentage).</a:t>
            </a:r>
          </a:p>
          <a:p>
            <a:pPr>
              <a:lnSpc>
                <a:spcPct val="80000"/>
              </a:lnSpc>
              <a:buFont typeface="Arial" charset="0"/>
              <a:buChar char="•"/>
            </a:pPr>
            <a:r>
              <a:rPr lang="zh-CN" altLang="en-US" sz="1700" dirty="0">
                <a:latin typeface="+mj-lt"/>
              </a:rPr>
              <a:t> </a:t>
            </a:r>
            <a:r>
              <a:rPr lang="en-US" sz="1700" dirty="0">
                <a:latin typeface="+mj-lt"/>
              </a:rPr>
              <a:t>Plot the </a:t>
            </a:r>
            <a:r>
              <a:rPr lang="en-US" sz="1700" dirty="0">
                <a:solidFill>
                  <a:srgbClr val="FF0000"/>
                </a:solidFill>
                <a:latin typeface="+mj-lt"/>
              </a:rPr>
              <a:t>CDF</a:t>
            </a:r>
            <a:r>
              <a:rPr lang="en-US" sz="1700" dirty="0">
                <a:latin typeface="+mj-lt"/>
              </a:rPr>
              <a:t> (Cumulative distribution function) </a:t>
            </a:r>
            <a:r>
              <a:rPr lang="en-US" sz="1700" dirty="0">
                <a:solidFill>
                  <a:srgbClr val="FF0000"/>
                </a:solidFill>
                <a:latin typeface="+mj-lt"/>
              </a:rPr>
              <a:t>chart</a:t>
            </a:r>
            <a:r>
              <a:rPr lang="en-US" sz="1700" dirty="0">
                <a:latin typeface="+mj-lt"/>
              </a:rPr>
              <a:t> of SRT.</a:t>
            </a:r>
          </a:p>
          <a:p>
            <a:pPr>
              <a:lnSpc>
                <a:spcPct val="80000"/>
              </a:lnSpc>
              <a:buFont typeface="Arial" charset="0"/>
              <a:buChar char="•"/>
            </a:pPr>
            <a:r>
              <a:rPr lang="zh-CN" altLang="en-US" sz="1700" dirty="0">
                <a:latin typeface="+mj-lt"/>
              </a:rPr>
              <a:t> </a:t>
            </a:r>
            <a:r>
              <a:rPr lang="en-US" sz="1700" dirty="0">
                <a:latin typeface="+mj-lt"/>
              </a:rPr>
              <a:t>Plot the </a:t>
            </a:r>
            <a:r>
              <a:rPr lang="en-US" sz="1700" dirty="0">
                <a:solidFill>
                  <a:srgbClr val="FF0000"/>
                </a:solidFill>
                <a:latin typeface="+mj-lt"/>
              </a:rPr>
              <a:t>CDF</a:t>
            </a:r>
            <a:r>
              <a:rPr lang="en-US" sz="1700" dirty="0">
                <a:latin typeface="+mj-lt"/>
              </a:rPr>
              <a:t> </a:t>
            </a:r>
            <a:r>
              <a:rPr lang="en-US" sz="1700" dirty="0">
                <a:solidFill>
                  <a:srgbClr val="FF0000"/>
                </a:solidFill>
                <a:latin typeface="+mj-lt"/>
              </a:rPr>
              <a:t>chart</a:t>
            </a:r>
            <a:r>
              <a:rPr lang="en-US" sz="1700" dirty="0">
                <a:latin typeface="+mj-lt"/>
              </a:rPr>
              <a:t> of #Images.</a:t>
            </a:r>
          </a:p>
          <a:p>
            <a:pPr>
              <a:lnSpc>
                <a:spcPct val="80000"/>
              </a:lnSpc>
              <a:buFont typeface="Arial" charset="0"/>
              <a:buChar char="•"/>
            </a:pPr>
            <a:r>
              <a:rPr lang="zh-CN" altLang="en-US" sz="1700" dirty="0">
                <a:latin typeface="+mj-lt"/>
              </a:rPr>
              <a:t> </a:t>
            </a:r>
            <a:r>
              <a:rPr lang="en-US" sz="1700" dirty="0">
                <a:latin typeface="+mj-lt"/>
              </a:rPr>
              <a:t>Count the number of queries (also called page views or PVs) of each minute, and plot the minute-level PVs with a </a:t>
            </a:r>
            <a:r>
              <a:rPr lang="en-US" sz="1700" dirty="0">
                <a:solidFill>
                  <a:srgbClr val="FF0000"/>
                </a:solidFill>
                <a:latin typeface="+mj-lt"/>
              </a:rPr>
              <a:t>line chart </a:t>
            </a:r>
            <a:r>
              <a:rPr lang="en-US" sz="1700" dirty="0">
                <a:latin typeface="+mj-lt"/>
              </a:rPr>
              <a:t>(x axis for date time and y axis for the PVs).</a:t>
            </a:r>
          </a:p>
          <a:p>
            <a:pPr>
              <a:lnSpc>
                <a:spcPct val="80000"/>
              </a:lnSpc>
              <a:buFont typeface="Arial" charset="0"/>
              <a:buChar char="•"/>
            </a:pPr>
            <a:r>
              <a:rPr lang="zh-CN" altLang="en-US" sz="1700" dirty="0">
                <a:latin typeface="+mj-lt"/>
              </a:rPr>
              <a:t> </a:t>
            </a:r>
            <a:r>
              <a:rPr lang="en-US" sz="1700" dirty="0">
                <a:latin typeface="+mj-lt"/>
              </a:rPr>
              <a:t>Count the PVs of each province, and plot it with a </a:t>
            </a:r>
            <a:r>
              <a:rPr lang="en-US" sz="1700" dirty="0">
                <a:solidFill>
                  <a:srgbClr val="FF0000"/>
                </a:solidFill>
                <a:latin typeface="+mj-lt"/>
              </a:rPr>
              <a:t>histogram chart </a:t>
            </a:r>
            <a:r>
              <a:rPr lang="en-US" sz="1700" dirty="0">
                <a:latin typeface="+mj-lt"/>
              </a:rPr>
              <a:t>(x axis for province and y axis for PVs).</a:t>
            </a:r>
          </a:p>
          <a:p>
            <a:pPr>
              <a:lnSpc>
                <a:spcPct val="80000"/>
              </a:lnSpc>
              <a:buFont typeface="Arial" charset="0"/>
              <a:buChar char="•"/>
            </a:pPr>
            <a:r>
              <a:rPr lang="zh-CN" altLang="en-US" sz="1700" dirty="0">
                <a:latin typeface="+mj-lt"/>
              </a:rPr>
              <a:t> </a:t>
            </a:r>
            <a:r>
              <a:rPr lang="en-US" sz="1700" dirty="0">
                <a:latin typeface="+mj-lt"/>
              </a:rPr>
              <a:t>Count the PVs of each UA, and plot it with a </a:t>
            </a:r>
            <a:r>
              <a:rPr lang="en-US" sz="1700" dirty="0">
                <a:solidFill>
                  <a:srgbClr val="FF0000"/>
                </a:solidFill>
                <a:latin typeface="+mj-lt"/>
              </a:rPr>
              <a:t>pie chart </a:t>
            </a:r>
            <a:r>
              <a:rPr lang="en-US" sz="1700" dirty="0">
                <a:latin typeface="+mj-lt"/>
              </a:rPr>
              <a:t>(show the percentages in the chart).</a:t>
            </a:r>
          </a:p>
          <a:p>
            <a:pPr>
              <a:lnSpc>
                <a:spcPct val="80000"/>
              </a:lnSpc>
              <a:buFont typeface="Arial" charset="0"/>
              <a:buChar char="•"/>
            </a:pPr>
            <a:r>
              <a:rPr lang="zh-CN" altLang="en-US" sz="1700" dirty="0">
                <a:latin typeface="+mj-lt"/>
              </a:rPr>
              <a:t> </a:t>
            </a:r>
            <a:r>
              <a:rPr lang="en-US" sz="1700" dirty="0">
                <a:latin typeface="+mj-lt"/>
              </a:rPr>
              <a:t>What are the differences among those charts (How to decide which one to use) </a:t>
            </a:r>
            <a:endParaRPr lang="zh-CN" altLang="en-US" sz="1700" dirty="0">
              <a:latin typeface="+mj-lt"/>
            </a:endParaRPr>
          </a:p>
          <a:p>
            <a:pPr>
              <a:lnSpc>
                <a:spcPct val="80000"/>
              </a:lnSpc>
              <a:buFont typeface="Arial" charset="0"/>
              <a:buChar char="•"/>
            </a:pPr>
            <a:r>
              <a:rPr lang="zh-CN" altLang="en-US" sz="1700" dirty="0">
                <a:latin typeface="+mj-lt"/>
              </a:rPr>
              <a:t> </a:t>
            </a:r>
            <a:r>
              <a:rPr lang="en-US" sz="1700" dirty="0">
                <a:latin typeface="+mj-lt"/>
              </a:rPr>
              <a:t>Describe your experience or findings in doing those jobs. For example, experience of processing the data, observations from the charts, characteristics of the data, potential explanations, and any interesting things you would like to mention.</a:t>
            </a:r>
          </a:p>
        </p:txBody>
      </p:sp>
    </p:spTree>
    <p:extLst>
      <p:ext uri="{BB962C8B-B14F-4D97-AF65-F5344CB8AC3E}">
        <p14:creationId xmlns:p14="http://schemas.microsoft.com/office/powerpoint/2010/main" val="1966151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Jobs</a:t>
            </a:r>
            <a:endParaRPr kumimoji="1" lang="zh-CN" altLang="en-US" dirty="0"/>
          </a:p>
        </p:txBody>
      </p:sp>
      <p:pic>
        <p:nvPicPr>
          <p:cNvPr id="4" name="图片 3"/>
          <p:cNvPicPr>
            <a:picLocks noChangeAspect="1"/>
          </p:cNvPicPr>
          <p:nvPr/>
        </p:nvPicPr>
        <p:blipFill>
          <a:blip r:embed="rId3"/>
          <a:stretch>
            <a:fillRect/>
          </a:stretch>
        </p:blipFill>
        <p:spPr>
          <a:xfrm>
            <a:off x="522288" y="1963737"/>
            <a:ext cx="5664200" cy="2130025"/>
          </a:xfrm>
          <a:prstGeom prst="rect">
            <a:avLst/>
          </a:prstGeom>
        </p:spPr>
      </p:pic>
      <p:pic>
        <p:nvPicPr>
          <p:cNvPr id="5" name="图片 4"/>
          <p:cNvPicPr>
            <a:picLocks noChangeAspect="1"/>
          </p:cNvPicPr>
          <p:nvPr/>
        </p:nvPicPr>
        <p:blipFill>
          <a:blip r:embed="rId4"/>
          <a:stretch>
            <a:fillRect/>
          </a:stretch>
        </p:blipFill>
        <p:spPr>
          <a:xfrm>
            <a:off x="838200" y="4093762"/>
            <a:ext cx="5892800" cy="2311400"/>
          </a:xfrm>
          <a:prstGeom prst="rect">
            <a:avLst/>
          </a:prstGeom>
        </p:spPr>
      </p:pic>
      <p:pic>
        <p:nvPicPr>
          <p:cNvPr id="6" name="图片 5"/>
          <p:cNvPicPr>
            <a:picLocks noChangeAspect="1"/>
          </p:cNvPicPr>
          <p:nvPr/>
        </p:nvPicPr>
        <p:blipFill>
          <a:blip r:embed="rId5"/>
          <a:stretch>
            <a:fillRect/>
          </a:stretch>
        </p:blipFill>
        <p:spPr>
          <a:xfrm>
            <a:off x="7208469" y="2007394"/>
            <a:ext cx="4983531" cy="1769662"/>
          </a:xfrm>
          <a:prstGeom prst="rect">
            <a:avLst/>
          </a:prstGeom>
        </p:spPr>
      </p:pic>
      <p:pic>
        <p:nvPicPr>
          <p:cNvPr id="7" name="图片 6"/>
          <p:cNvPicPr>
            <a:picLocks noChangeAspect="1"/>
          </p:cNvPicPr>
          <p:nvPr/>
        </p:nvPicPr>
        <p:blipFill>
          <a:blip r:embed="rId6"/>
          <a:stretch>
            <a:fillRect/>
          </a:stretch>
        </p:blipFill>
        <p:spPr>
          <a:xfrm>
            <a:off x="8077200" y="4093762"/>
            <a:ext cx="2595563" cy="2182257"/>
          </a:xfrm>
          <a:prstGeom prst="rect">
            <a:avLst/>
          </a:prstGeom>
        </p:spPr>
      </p:pic>
    </p:spTree>
    <p:extLst>
      <p:ext uri="{BB962C8B-B14F-4D97-AF65-F5344CB8AC3E}">
        <p14:creationId xmlns:p14="http://schemas.microsoft.com/office/powerpoint/2010/main" val="961412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Tools</a:t>
            </a:r>
            <a:endParaRPr kumimoji="1" lang="zh-CN" altLang="en-US" dirty="0"/>
          </a:p>
        </p:txBody>
      </p:sp>
      <p:pic>
        <p:nvPicPr>
          <p:cNvPr id="4" name="图片 3"/>
          <p:cNvPicPr>
            <a:picLocks noChangeAspect="1"/>
          </p:cNvPicPr>
          <p:nvPr/>
        </p:nvPicPr>
        <p:blipFill>
          <a:blip r:embed="rId3"/>
          <a:stretch>
            <a:fillRect/>
          </a:stretch>
        </p:blipFill>
        <p:spPr>
          <a:xfrm>
            <a:off x="2048202" y="2287431"/>
            <a:ext cx="3562349" cy="878758"/>
          </a:xfrm>
          <a:prstGeom prst="rect">
            <a:avLst/>
          </a:prstGeom>
        </p:spPr>
      </p:pic>
      <p:sp>
        <p:nvSpPr>
          <p:cNvPr id="5" name="文本框 4"/>
          <p:cNvSpPr txBox="1"/>
          <p:nvPr/>
        </p:nvSpPr>
        <p:spPr>
          <a:xfrm>
            <a:off x="2771775" y="3157538"/>
            <a:ext cx="1200970" cy="369332"/>
          </a:xfrm>
          <a:prstGeom prst="rect">
            <a:avLst/>
          </a:prstGeom>
          <a:noFill/>
        </p:spPr>
        <p:txBody>
          <a:bodyPr wrap="none" rtlCol="0">
            <a:spAutoFit/>
          </a:bodyPr>
          <a:lstStyle/>
          <a:p>
            <a:r>
              <a:rPr kumimoji="1" lang="en-US" altLang="zh-CN" dirty="0" err="1"/>
              <a:t>Matplotlib</a:t>
            </a:r>
            <a:endParaRPr kumimoji="1" lang="zh-CN" altLang="en-US" dirty="0"/>
          </a:p>
        </p:txBody>
      </p:sp>
      <p:pic>
        <p:nvPicPr>
          <p:cNvPr id="6" name="图片 5"/>
          <p:cNvPicPr>
            <a:picLocks noChangeAspect="1"/>
          </p:cNvPicPr>
          <p:nvPr/>
        </p:nvPicPr>
        <p:blipFill>
          <a:blip r:embed="rId4"/>
          <a:stretch>
            <a:fillRect/>
          </a:stretch>
        </p:blipFill>
        <p:spPr>
          <a:xfrm>
            <a:off x="2200207" y="4036296"/>
            <a:ext cx="3545076" cy="1999005"/>
          </a:xfrm>
          <a:prstGeom prst="rect">
            <a:avLst/>
          </a:prstGeom>
        </p:spPr>
      </p:pic>
      <p:sp>
        <p:nvSpPr>
          <p:cNvPr id="7" name="文本框 6"/>
          <p:cNvSpPr txBox="1"/>
          <p:nvPr/>
        </p:nvSpPr>
        <p:spPr>
          <a:xfrm>
            <a:off x="3372260" y="6156841"/>
            <a:ext cx="1051891" cy="369332"/>
          </a:xfrm>
          <a:prstGeom prst="rect">
            <a:avLst/>
          </a:prstGeom>
          <a:noFill/>
        </p:spPr>
        <p:txBody>
          <a:bodyPr wrap="none" rtlCol="0">
            <a:spAutoFit/>
          </a:bodyPr>
          <a:lstStyle/>
          <a:p>
            <a:r>
              <a:rPr kumimoji="1" lang="en-US" altLang="zh-CN" dirty="0"/>
              <a:t>Power</a:t>
            </a:r>
            <a:r>
              <a:rPr kumimoji="1" lang="zh-CN" altLang="en-US" dirty="0"/>
              <a:t> </a:t>
            </a:r>
            <a:r>
              <a:rPr kumimoji="1" lang="en-US" altLang="zh-CN" dirty="0"/>
              <a:t>BI</a:t>
            </a:r>
            <a:endParaRPr kumimoji="1" lang="zh-CN" altLang="en-US" dirty="0"/>
          </a:p>
        </p:txBody>
      </p:sp>
      <p:pic>
        <p:nvPicPr>
          <p:cNvPr id="8" name="图片 7"/>
          <p:cNvPicPr>
            <a:picLocks noChangeAspect="1"/>
          </p:cNvPicPr>
          <p:nvPr/>
        </p:nvPicPr>
        <p:blipFill>
          <a:blip r:embed="rId5"/>
          <a:stretch>
            <a:fillRect/>
          </a:stretch>
        </p:blipFill>
        <p:spPr>
          <a:xfrm>
            <a:off x="6971878" y="4036296"/>
            <a:ext cx="3472285" cy="2042908"/>
          </a:xfrm>
          <a:prstGeom prst="rect">
            <a:avLst/>
          </a:prstGeom>
        </p:spPr>
      </p:pic>
      <p:sp>
        <p:nvSpPr>
          <p:cNvPr id="9" name="文本框 8"/>
          <p:cNvSpPr txBox="1"/>
          <p:nvPr/>
        </p:nvSpPr>
        <p:spPr>
          <a:xfrm>
            <a:off x="685800" y="2700338"/>
            <a:ext cx="904415" cy="369332"/>
          </a:xfrm>
          <a:prstGeom prst="rect">
            <a:avLst/>
          </a:prstGeom>
          <a:noFill/>
        </p:spPr>
        <p:txBody>
          <a:bodyPr wrap="none" rtlCol="0">
            <a:spAutoFit/>
          </a:bodyPr>
          <a:lstStyle/>
          <a:p>
            <a:r>
              <a:rPr kumimoji="1" lang="en-US" altLang="zh-CN" dirty="0"/>
              <a:t>Coding</a:t>
            </a:r>
            <a:endParaRPr kumimoji="1" lang="zh-CN" altLang="en-US" dirty="0"/>
          </a:p>
        </p:txBody>
      </p:sp>
      <p:sp>
        <p:nvSpPr>
          <p:cNvPr id="10" name="文本框 9"/>
          <p:cNvSpPr txBox="1"/>
          <p:nvPr/>
        </p:nvSpPr>
        <p:spPr>
          <a:xfrm>
            <a:off x="685800" y="4600067"/>
            <a:ext cx="1467068" cy="646331"/>
          </a:xfrm>
          <a:prstGeom prst="rect">
            <a:avLst/>
          </a:prstGeom>
          <a:noFill/>
        </p:spPr>
        <p:txBody>
          <a:bodyPr wrap="none" rtlCol="0">
            <a:spAutoFit/>
          </a:bodyPr>
          <a:lstStyle/>
          <a:p>
            <a:r>
              <a:rPr kumimoji="1" lang="en-US" altLang="zh-CN" dirty="0"/>
              <a:t>Data</a:t>
            </a:r>
            <a:r>
              <a:rPr kumimoji="1" lang="zh-CN" altLang="en-US" dirty="0"/>
              <a:t> </a:t>
            </a:r>
            <a:r>
              <a:rPr kumimoji="1" lang="en-US" altLang="zh-CN" dirty="0"/>
              <a:t>analysis</a:t>
            </a:r>
          </a:p>
          <a:p>
            <a:r>
              <a:rPr kumimoji="1" lang="en-US" altLang="zh-CN" dirty="0"/>
              <a:t>tools</a:t>
            </a:r>
            <a:endParaRPr kumimoji="1" lang="zh-CN" altLang="en-US" dirty="0"/>
          </a:p>
        </p:txBody>
      </p:sp>
      <p:sp>
        <p:nvSpPr>
          <p:cNvPr id="11" name="文本框 10"/>
          <p:cNvSpPr txBox="1"/>
          <p:nvPr/>
        </p:nvSpPr>
        <p:spPr>
          <a:xfrm>
            <a:off x="8365086" y="6156841"/>
            <a:ext cx="1027845" cy="369332"/>
          </a:xfrm>
          <a:prstGeom prst="rect">
            <a:avLst/>
          </a:prstGeom>
          <a:noFill/>
        </p:spPr>
        <p:txBody>
          <a:bodyPr wrap="none" rtlCol="0">
            <a:spAutoFit/>
          </a:bodyPr>
          <a:lstStyle/>
          <a:p>
            <a:r>
              <a:rPr kumimoji="1" lang="en-US" altLang="zh-CN" dirty="0"/>
              <a:t>Tableau</a:t>
            </a:r>
            <a:r>
              <a:rPr kumimoji="1" lang="zh-CN" altLang="en-US" dirty="0"/>
              <a:t> </a:t>
            </a:r>
          </a:p>
        </p:txBody>
      </p:sp>
      <p:pic>
        <p:nvPicPr>
          <p:cNvPr id="12" name="图片 11"/>
          <p:cNvPicPr>
            <a:picLocks noChangeAspect="1"/>
          </p:cNvPicPr>
          <p:nvPr/>
        </p:nvPicPr>
        <p:blipFill>
          <a:blip r:embed="rId6"/>
          <a:stretch>
            <a:fillRect/>
          </a:stretch>
        </p:blipFill>
        <p:spPr>
          <a:xfrm>
            <a:off x="8019838" y="1980129"/>
            <a:ext cx="1376363" cy="1376363"/>
          </a:xfrm>
          <a:prstGeom prst="rect">
            <a:avLst/>
          </a:prstGeom>
        </p:spPr>
      </p:pic>
      <p:sp>
        <p:nvSpPr>
          <p:cNvPr id="13" name="文本框 12"/>
          <p:cNvSpPr txBox="1"/>
          <p:nvPr/>
        </p:nvSpPr>
        <p:spPr>
          <a:xfrm>
            <a:off x="8247265" y="3427192"/>
            <a:ext cx="873957" cy="369332"/>
          </a:xfrm>
          <a:prstGeom prst="rect">
            <a:avLst/>
          </a:prstGeom>
          <a:noFill/>
        </p:spPr>
        <p:txBody>
          <a:bodyPr wrap="none" rtlCol="0">
            <a:spAutoFit/>
          </a:bodyPr>
          <a:lstStyle/>
          <a:p>
            <a:r>
              <a:rPr kumimoji="1" lang="en-US" altLang="zh-CN" dirty="0" err="1"/>
              <a:t>Matlab</a:t>
            </a:r>
            <a:endParaRPr kumimoji="1" lang="zh-CN" altLang="en-US" dirty="0"/>
          </a:p>
        </p:txBody>
      </p:sp>
      <p:sp>
        <p:nvSpPr>
          <p:cNvPr id="14" name="文本框 13"/>
          <p:cNvSpPr txBox="1"/>
          <p:nvPr/>
        </p:nvSpPr>
        <p:spPr>
          <a:xfrm>
            <a:off x="10887076" y="2483644"/>
            <a:ext cx="346570" cy="369332"/>
          </a:xfrm>
          <a:prstGeom prst="rect">
            <a:avLst/>
          </a:prstGeom>
          <a:noFill/>
        </p:spPr>
        <p:txBody>
          <a:bodyPr wrap="none" rtlCol="0">
            <a:spAutoFit/>
          </a:bodyPr>
          <a:lstStyle/>
          <a:p>
            <a:r>
              <a:rPr kumimoji="1" lang="mr-IN" altLang="zh-CN"/>
              <a:t>…</a:t>
            </a:r>
            <a:endParaRPr kumimoji="1" lang="zh-CN" altLang="en-US" dirty="0"/>
          </a:p>
        </p:txBody>
      </p:sp>
      <p:sp>
        <p:nvSpPr>
          <p:cNvPr id="15" name="文本框 14"/>
          <p:cNvSpPr txBox="1"/>
          <p:nvPr/>
        </p:nvSpPr>
        <p:spPr>
          <a:xfrm>
            <a:off x="10882313" y="4738566"/>
            <a:ext cx="346570" cy="369332"/>
          </a:xfrm>
          <a:prstGeom prst="rect">
            <a:avLst/>
          </a:prstGeom>
          <a:noFill/>
        </p:spPr>
        <p:txBody>
          <a:bodyPr wrap="none" rtlCol="0">
            <a:spAutoFit/>
          </a:bodyPr>
          <a:lstStyle/>
          <a:p>
            <a:r>
              <a:rPr kumimoji="1" lang="mr-IN" altLang="zh-CN"/>
              <a:t>…</a:t>
            </a:r>
            <a:endParaRPr kumimoji="1" lang="zh-CN" altLang="en-US" dirty="0"/>
          </a:p>
        </p:txBody>
      </p:sp>
    </p:spTree>
    <p:extLst>
      <p:ext uri="{BB962C8B-B14F-4D97-AF65-F5344CB8AC3E}">
        <p14:creationId xmlns:p14="http://schemas.microsoft.com/office/powerpoint/2010/main" val="185796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Requirements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latin typeface="+mj-lt"/>
              </a:rPr>
              <a:t>Submit</a:t>
            </a:r>
            <a:r>
              <a:rPr kumimoji="1" lang="zh-CN" altLang="en-US" dirty="0">
                <a:latin typeface="+mj-lt"/>
              </a:rPr>
              <a:t> </a:t>
            </a:r>
            <a:r>
              <a:rPr kumimoji="1" lang="en-US" altLang="zh-CN" dirty="0">
                <a:latin typeface="+mj-lt"/>
              </a:rPr>
              <a:t>an</a:t>
            </a:r>
            <a:r>
              <a:rPr kumimoji="1" lang="zh-CN" altLang="en-US" dirty="0">
                <a:latin typeface="+mj-lt"/>
              </a:rPr>
              <a:t> </a:t>
            </a:r>
            <a:r>
              <a:rPr kumimoji="1" lang="en-US" altLang="zh-CN" dirty="0">
                <a:latin typeface="+mj-lt"/>
              </a:rPr>
              <a:t>assignment</a:t>
            </a:r>
            <a:r>
              <a:rPr kumimoji="1" lang="zh-CN" altLang="en-US" dirty="0">
                <a:latin typeface="+mj-lt"/>
              </a:rPr>
              <a:t> </a:t>
            </a:r>
            <a:r>
              <a:rPr kumimoji="1" lang="en-US" altLang="zh-CN" dirty="0">
                <a:latin typeface="+mj-lt"/>
              </a:rPr>
              <a:t>report,</a:t>
            </a:r>
            <a:r>
              <a:rPr kumimoji="1" lang="zh-CN" altLang="en-US" dirty="0">
                <a:latin typeface="+mj-lt"/>
              </a:rPr>
              <a:t> </a:t>
            </a:r>
            <a:r>
              <a:rPr lang="en-US" altLang="zh-CN" dirty="0">
                <a:latin typeface="+mj-lt"/>
              </a:rPr>
              <a:t>in which you describe the results of all the jobs in detail. For example, some jobs require you to plot a figure, then you have to put the figure into the report; some give you questions, then answer them. </a:t>
            </a:r>
          </a:p>
          <a:p>
            <a:r>
              <a:rPr lang="en-US" altLang="zh-CN" dirty="0">
                <a:latin typeface="+mj-lt"/>
              </a:rPr>
              <a:t>We will give you the grade of the</a:t>
            </a:r>
            <a:r>
              <a:rPr lang="zh-CN" altLang="en-US" dirty="0">
                <a:latin typeface="+mj-lt"/>
              </a:rPr>
              <a:t> </a:t>
            </a:r>
            <a:r>
              <a:rPr lang="en-US" altLang="zh-CN" dirty="0">
                <a:latin typeface="+mj-lt"/>
              </a:rPr>
              <a:t>assignment based on the report </a:t>
            </a:r>
            <a:r>
              <a:rPr lang="en-US" altLang="zh-CN" dirty="0">
                <a:solidFill>
                  <a:srgbClr val="FF0000"/>
                </a:solidFill>
                <a:latin typeface="+mj-lt"/>
              </a:rPr>
              <a:t>only</a:t>
            </a:r>
            <a:r>
              <a:rPr lang="en-US" altLang="zh-CN" dirty="0">
                <a:latin typeface="+mj-lt"/>
              </a:rPr>
              <a:t>. </a:t>
            </a:r>
          </a:p>
          <a:p>
            <a:endParaRPr lang="en-US" altLang="zh-CN" dirty="0">
              <a:latin typeface="+mj-lt"/>
            </a:endParaRPr>
          </a:p>
          <a:p>
            <a:r>
              <a:rPr lang="en-US" altLang="zh-CN" dirty="0">
                <a:solidFill>
                  <a:srgbClr val="FF0000"/>
                </a:solidFill>
                <a:latin typeface="+mj-lt"/>
              </a:rPr>
              <a:t>Deadline:</a:t>
            </a:r>
            <a:r>
              <a:rPr lang="zh-CN" altLang="en-US" dirty="0">
                <a:solidFill>
                  <a:srgbClr val="FF0000"/>
                </a:solidFill>
                <a:latin typeface="+mj-lt"/>
              </a:rPr>
              <a:t> </a:t>
            </a:r>
            <a:r>
              <a:rPr kumimoji="1" lang="en-US" altLang="zh-CN" dirty="0" smtClean="0">
                <a:solidFill>
                  <a:srgbClr val="FF0000"/>
                </a:solidFill>
              </a:rPr>
              <a:t>Oct.6</a:t>
            </a:r>
            <a:r>
              <a:rPr lang="en-US" altLang="zh-CN" dirty="0" smtClean="0">
                <a:solidFill>
                  <a:srgbClr val="FF0000"/>
                </a:solidFill>
                <a:latin typeface="+mj-lt"/>
              </a:rPr>
              <a:t>,</a:t>
            </a:r>
            <a:r>
              <a:rPr lang="zh-CN" altLang="en-US" dirty="0" smtClean="0">
                <a:solidFill>
                  <a:srgbClr val="FF0000"/>
                </a:solidFill>
                <a:latin typeface="+mj-lt"/>
              </a:rPr>
              <a:t> </a:t>
            </a:r>
            <a:r>
              <a:rPr lang="en-US" altLang="zh-CN" dirty="0">
                <a:solidFill>
                  <a:srgbClr val="FF0000"/>
                </a:solidFill>
                <a:latin typeface="+mj-lt"/>
              </a:rPr>
              <a:t>23:59</a:t>
            </a:r>
          </a:p>
          <a:p>
            <a:endParaRPr kumimoji="1" lang="zh-CN" altLang="en-US" dirty="0">
              <a:latin typeface="+mj-lt"/>
            </a:endParaRPr>
          </a:p>
        </p:txBody>
      </p:sp>
    </p:spTree>
    <p:extLst>
      <p:ext uri="{BB962C8B-B14F-4D97-AF65-F5344CB8AC3E}">
        <p14:creationId xmlns:p14="http://schemas.microsoft.com/office/powerpoint/2010/main" val="1324577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889" y="2500597"/>
            <a:ext cx="5895109" cy="1325563"/>
          </a:xfrm>
        </p:spPr>
        <p:txBody>
          <a:bodyPr>
            <a:normAutofit/>
          </a:bodyPr>
          <a:lstStyle/>
          <a:p>
            <a:r>
              <a:rPr lang="en-US" altLang="zh-CN" sz="8000" dirty="0"/>
              <a:t>Thank</a:t>
            </a:r>
            <a:r>
              <a:rPr lang="zh-CN" altLang="en-US" sz="8000" dirty="0"/>
              <a:t> </a:t>
            </a:r>
            <a:r>
              <a:rPr lang="en-US" altLang="zh-CN" sz="8000" dirty="0"/>
              <a:t>you!</a:t>
            </a:r>
            <a:endParaRPr lang="en-US" sz="8000" dirty="0"/>
          </a:p>
        </p:txBody>
      </p:sp>
      <p:sp>
        <p:nvSpPr>
          <p:cNvPr id="4" name="文本框 3"/>
          <p:cNvSpPr txBox="1"/>
          <p:nvPr/>
        </p:nvSpPr>
        <p:spPr>
          <a:xfrm>
            <a:off x="114300" y="6065582"/>
            <a:ext cx="6774611" cy="646331"/>
          </a:xfrm>
          <a:prstGeom prst="rect">
            <a:avLst/>
          </a:prstGeom>
          <a:noFill/>
        </p:spPr>
        <p:txBody>
          <a:bodyPr wrap="none" rtlCol="0">
            <a:spAutoFit/>
          </a:bodyPr>
          <a:lstStyle/>
          <a:p>
            <a:r>
              <a:rPr kumimoji="1" lang="en-US" altLang="zh-CN" dirty="0"/>
              <a:t>Assignment</a:t>
            </a:r>
            <a:r>
              <a:rPr kumimoji="1" lang="zh-CN" altLang="en-US" dirty="0"/>
              <a:t> </a:t>
            </a:r>
            <a:r>
              <a:rPr kumimoji="1" lang="en-US" altLang="zh-CN" dirty="0"/>
              <a:t>data:</a:t>
            </a:r>
          </a:p>
          <a:p>
            <a:r>
              <a:rPr kumimoji="1" lang="en-US" altLang="zh-CN" dirty="0"/>
              <a:t>https://</a:t>
            </a:r>
            <a:r>
              <a:rPr kumimoji="1" lang="en-US" altLang="zh-CN" dirty="0" err="1"/>
              <a:t>www.dropbox.com</a:t>
            </a:r>
            <a:r>
              <a:rPr kumimoji="1" lang="en-US" altLang="zh-CN" dirty="0"/>
              <a:t>/s/akef557hnla0h9v/</a:t>
            </a:r>
            <a:r>
              <a:rPr kumimoji="1" lang="en-US" altLang="zh-CN" dirty="0" err="1"/>
              <a:t>ANM-data.zip?dl</a:t>
            </a:r>
            <a:r>
              <a:rPr kumimoji="1" lang="en-US" altLang="zh-CN" dirty="0"/>
              <a:t>=0</a:t>
            </a:r>
            <a:endParaRPr kumimoji="1" lang="zh-CN" altLang="en-US" dirty="0"/>
          </a:p>
        </p:txBody>
      </p:sp>
    </p:spTree>
    <p:extLst>
      <p:ext uri="{BB962C8B-B14F-4D97-AF65-F5344CB8AC3E}">
        <p14:creationId xmlns:p14="http://schemas.microsoft.com/office/powerpoint/2010/main" val="192052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2940</TotalTime>
  <Words>862</Words>
  <Application>Microsoft Macintosh PowerPoint</Application>
  <PresentationFormat>宽屏</PresentationFormat>
  <Paragraphs>72</Paragraphs>
  <Slides>9</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Calibri</vt:lpstr>
      <vt:lpstr>DengXian</vt:lpstr>
      <vt:lpstr>DengXian Light</vt:lpstr>
      <vt:lpstr>Mangal</vt:lpstr>
      <vt:lpstr>宋体</vt:lpstr>
      <vt:lpstr>Arial</vt:lpstr>
      <vt:lpstr>Office 主题</vt:lpstr>
      <vt:lpstr> Assignment #1  Data Processing and Visualization</vt:lpstr>
      <vt:lpstr>Background</vt:lpstr>
      <vt:lpstr>Data description</vt:lpstr>
      <vt:lpstr>Jobs</vt:lpstr>
      <vt:lpstr>Jobs</vt:lpstr>
      <vt:lpstr>Jobs</vt:lpstr>
      <vt:lpstr>Tools</vt:lpstr>
      <vt:lpstr>Requirements</vt:lpstr>
      <vt:lpstr>Thank you!</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ANM 2018  Assignments and Project</dc:title>
  <dc:creator>赵能文</dc:creator>
  <cp:lastModifiedBy>欧阳 前宇</cp:lastModifiedBy>
  <cp:revision>133</cp:revision>
  <cp:lastPrinted>2018-09-19T03:51:58Z</cp:lastPrinted>
  <dcterms:created xsi:type="dcterms:W3CDTF">2018-02-24T10:49:16Z</dcterms:created>
  <dcterms:modified xsi:type="dcterms:W3CDTF">2020-09-23T11:09:18Z</dcterms:modified>
</cp:coreProperties>
</file>